
<file path=[Content_Types].xml><?xml version="1.0" encoding="utf-8"?>
<Types xmlns="http://schemas.openxmlformats.org/package/2006/content-types">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ppt/comments/comment2.xml" ContentType="application/vnd.openxmlformats-officedocument.presentationml.comments+xml"/>
  <Override PartName="/ppt/notesSlides/notesSlide5.xml" ContentType="application/vnd.openxmlformats-officedocument.presentationml.notesSlide+xml"/>
  <Override PartName="/ppt/comments/comment3.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6"/>
  </p:notesMasterIdLst>
  <p:handoutMasterIdLst>
    <p:handoutMasterId r:id="rId17"/>
  </p:handoutMasterIdLst>
  <p:sldIdLst>
    <p:sldId id="414" r:id="rId2"/>
    <p:sldId id="415" r:id="rId3"/>
    <p:sldId id="282" r:id="rId4"/>
    <p:sldId id="421" r:id="rId5"/>
    <p:sldId id="416" r:id="rId6"/>
    <p:sldId id="410" r:id="rId7"/>
    <p:sldId id="422" r:id="rId8"/>
    <p:sldId id="413" r:id="rId9"/>
    <p:sldId id="418" r:id="rId10"/>
    <p:sldId id="407" r:id="rId11"/>
    <p:sldId id="412" r:id="rId12"/>
    <p:sldId id="420" r:id="rId13"/>
    <p:sldId id="423" r:id="rId14"/>
    <p:sldId id="424" r:id="rId15"/>
  </p:sldIdLst>
  <p:sldSz cx="9144000" cy="6858000" type="screen4x3"/>
  <p:notesSz cx="6794500" cy="9906000"/>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ORIANZ, Alma Rachel" initials="MAR"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FFCC"/>
    <a:srgbClr val="333333"/>
    <a:srgbClr val="FFFFFF"/>
    <a:srgbClr val="DB86E2"/>
    <a:srgbClr val="0033CC"/>
    <a:srgbClr val="99CCFF"/>
    <a:srgbClr val="002F8E"/>
    <a:srgbClr val="FFFF66"/>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13422" autoAdjust="0"/>
    <p:restoredTop sz="93783" autoAdjust="0"/>
  </p:normalViewPr>
  <p:slideViewPr>
    <p:cSldViewPr>
      <p:cViewPr>
        <p:scale>
          <a:sx n="90" d="100"/>
          <a:sy n="90" d="100"/>
        </p:scale>
        <p:origin x="-2976" y="-52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6-01-13T15:01:52.104" idx="1">
    <p:pos x="4755" y="623"/>
    <p:text>the text below is a response from OLA to two questions raised in the previous meeting
1. Secretariat role of the IAEA in relation to the RCA Agreement
2. whether the involvement of the IAEA in RCA projects not funded through the IAEA is a requirement
</p:text>
  </p:cm>
  <p:cm authorId="0" dt="2016-01-13T15:03:59.777" idx="2">
    <p:pos x="1942" y="2652"/>
    <p:text>See notes from OLA below- but i suggest you have the OLA full document with you as they refer to specific articles. </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6-01-13T15:01:52.104" idx="5">
    <p:pos x="4755" y="623"/>
    <p:text>the text below is a response from OLA to two questions raised in the previous meeting
1. Secretariat role of the IAEA in relation to the RCA Agreement
2. whether the involvement of the IAEA in RCA projects not funded through the IAEA is a requirement
</p:text>
  </p:cm>
  <p:cm authorId="0" dt="2016-01-13T15:03:59.777" idx="6">
    <p:pos x="1942" y="2652"/>
    <p:text>See notes from OLA below- but i suggest you have the OLA full document with you as they refer to specific articles. </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16-01-13T15:01:52.104" idx="3">
    <p:pos x="4755" y="623"/>
    <p:text>the text below is a response from OLA to two questions raised in the previous meeting
1. Secretariat role of the IAEA in relation to the RCA Agreement
2. whether the involvement of the IAEA in RCA projects not funded through the IAEA is a requirement
</p:text>
  </p:cm>
  <p:cm authorId="0" dt="2016-01-13T15:03:59.777" idx="4">
    <p:pos x="1942" y="2652"/>
    <p:text>See notes from OLA below- but i suggest you have the OLA full document with you as they refer to specific articles.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1" y="0"/>
            <a:ext cx="2944879" cy="495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00" tIns="46150" rIns="92300" bIns="46150" numCol="1" anchor="t" anchorCtr="0" compatLnSpc="1">
            <a:prstTxWarp prst="textNoShape">
              <a:avLst/>
            </a:prstTxWarp>
          </a:bodyPr>
          <a:lstStyle>
            <a:lvl1pPr>
              <a:defRPr sz="1200"/>
            </a:lvl1pPr>
          </a:lstStyle>
          <a:p>
            <a:pPr>
              <a:defRPr/>
            </a:pPr>
            <a:endParaRPr lang="en-GB" dirty="0"/>
          </a:p>
        </p:txBody>
      </p:sp>
      <p:sp>
        <p:nvSpPr>
          <p:cNvPr id="11267" name="Rectangle 3"/>
          <p:cNvSpPr>
            <a:spLocks noGrp="1" noChangeArrowheads="1"/>
          </p:cNvSpPr>
          <p:nvPr>
            <p:ph type="dt" sz="quarter" idx="1"/>
          </p:nvPr>
        </p:nvSpPr>
        <p:spPr bwMode="auto">
          <a:xfrm>
            <a:off x="3849622" y="0"/>
            <a:ext cx="2944879" cy="495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00" tIns="46150" rIns="92300" bIns="46150" numCol="1" anchor="t" anchorCtr="0" compatLnSpc="1">
            <a:prstTxWarp prst="textNoShape">
              <a:avLst/>
            </a:prstTxWarp>
          </a:bodyPr>
          <a:lstStyle>
            <a:lvl1pPr algn="r">
              <a:defRPr sz="1200"/>
            </a:lvl1pPr>
          </a:lstStyle>
          <a:p>
            <a:pPr>
              <a:defRPr/>
            </a:pPr>
            <a:endParaRPr lang="en-GB" dirty="0"/>
          </a:p>
        </p:txBody>
      </p:sp>
      <p:sp>
        <p:nvSpPr>
          <p:cNvPr id="11268" name="Rectangle 4"/>
          <p:cNvSpPr>
            <a:spLocks noGrp="1" noChangeArrowheads="1"/>
          </p:cNvSpPr>
          <p:nvPr>
            <p:ph type="ftr" sz="quarter" idx="2"/>
          </p:nvPr>
        </p:nvSpPr>
        <p:spPr bwMode="auto">
          <a:xfrm>
            <a:off x="1" y="9410621"/>
            <a:ext cx="2944879" cy="495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00" tIns="46150" rIns="92300" bIns="46150" numCol="1" anchor="b" anchorCtr="0" compatLnSpc="1">
            <a:prstTxWarp prst="textNoShape">
              <a:avLst/>
            </a:prstTxWarp>
          </a:bodyPr>
          <a:lstStyle>
            <a:lvl1pPr>
              <a:defRPr sz="1200"/>
            </a:lvl1pPr>
          </a:lstStyle>
          <a:p>
            <a:pPr>
              <a:defRPr/>
            </a:pPr>
            <a:endParaRPr lang="en-GB" dirty="0"/>
          </a:p>
        </p:txBody>
      </p:sp>
      <p:sp>
        <p:nvSpPr>
          <p:cNvPr id="11269" name="Rectangle 5"/>
          <p:cNvSpPr>
            <a:spLocks noGrp="1" noChangeArrowheads="1"/>
          </p:cNvSpPr>
          <p:nvPr>
            <p:ph type="sldNum" sz="quarter" idx="3"/>
          </p:nvPr>
        </p:nvSpPr>
        <p:spPr bwMode="auto">
          <a:xfrm>
            <a:off x="3849622" y="9410621"/>
            <a:ext cx="2944879" cy="495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00" tIns="46150" rIns="92300" bIns="46150" numCol="1" anchor="b" anchorCtr="0" compatLnSpc="1">
            <a:prstTxWarp prst="textNoShape">
              <a:avLst/>
            </a:prstTxWarp>
          </a:bodyPr>
          <a:lstStyle>
            <a:lvl1pPr algn="r">
              <a:defRPr sz="1200"/>
            </a:lvl1pPr>
          </a:lstStyle>
          <a:p>
            <a:pPr>
              <a:defRPr/>
            </a:pPr>
            <a:fld id="{3918DC11-DB5D-4C0C-98B1-83BDA8D394D6}" type="slidenum">
              <a:rPr lang="en-GB"/>
              <a:pPr>
                <a:defRPr/>
              </a:pPr>
              <a:t>‹#›</a:t>
            </a:fld>
            <a:endParaRPr lang="en-GB" dirty="0"/>
          </a:p>
        </p:txBody>
      </p:sp>
    </p:spTree>
    <p:extLst>
      <p:ext uri="{BB962C8B-B14F-4D97-AF65-F5344CB8AC3E}">
        <p14:creationId xmlns:p14="http://schemas.microsoft.com/office/powerpoint/2010/main" val="33645515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1" y="0"/>
            <a:ext cx="2944879" cy="495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00" tIns="46150" rIns="92300" bIns="46150" numCol="1" anchor="t" anchorCtr="0" compatLnSpc="1">
            <a:prstTxWarp prst="textNoShape">
              <a:avLst/>
            </a:prstTxWarp>
          </a:bodyPr>
          <a:lstStyle>
            <a:lvl1pPr>
              <a:defRPr sz="1200"/>
            </a:lvl1pPr>
          </a:lstStyle>
          <a:p>
            <a:pPr>
              <a:defRPr/>
            </a:pPr>
            <a:endParaRPr lang="en-GB" dirty="0"/>
          </a:p>
        </p:txBody>
      </p:sp>
      <p:sp>
        <p:nvSpPr>
          <p:cNvPr id="19459" name="Rectangle 3"/>
          <p:cNvSpPr>
            <a:spLocks noGrp="1" noChangeArrowheads="1"/>
          </p:cNvSpPr>
          <p:nvPr>
            <p:ph type="dt" idx="1"/>
          </p:nvPr>
        </p:nvSpPr>
        <p:spPr bwMode="auto">
          <a:xfrm>
            <a:off x="3847998" y="0"/>
            <a:ext cx="2944878" cy="495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00" tIns="46150" rIns="92300" bIns="46150" numCol="1" anchor="t" anchorCtr="0" compatLnSpc="1">
            <a:prstTxWarp prst="textNoShape">
              <a:avLst/>
            </a:prstTxWarp>
          </a:bodyPr>
          <a:lstStyle>
            <a:lvl1pPr algn="r">
              <a:defRPr sz="1200"/>
            </a:lvl1pPr>
          </a:lstStyle>
          <a:p>
            <a:pPr>
              <a:defRPr/>
            </a:pPr>
            <a:endParaRPr lang="en-GB" dirty="0"/>
          </a:p>
        </p:txBody>
      </p:sp>
      <p:sp>
        <p:nvSpPr>
          <p:cNvPr id="71684" name="Rectangle 4"/>
          <p:cNvSpPr>
            <a:spLocks noGrp="1" noRot="1" noChangeAspect="1" noChangeArrowheads="1" noTextEdit="1"/>
          </p:cNvSpPr>
          <p:nvPr>
            <p:ph type="sldImg" idx="2"/>
          </p:nvPr>
        </p:nvSpPr>
        <p:spPr bwMode="auto">
          <a:xfrm>
            <a:off x="920750" y="742950"/>
            <a:ext cx="4953000" cy="37163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9461" name="Rectangle 5"/>
          <p:cNvSpPr>
            <a:spLocks noGrp="1" noChangeArrowheads="1"/>
          </p:cNvSpPr>
          <p:nvPr>
            <p:ph type="body" sz="quarter" idx="3"/>
          </p:nvPr>
        </p:nvSpPr>
        <p:spPr bwMode="auto">
          <a:xfrm>
            <a:off x="678964" y="4706104"/>
            <a:ext cx="5436575" cy="44568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00" tIns="46150" rIns="92300" bIns="4615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9462" name="Rectangle 6"/>
          <p:cNvSpPr>
            <a:spLocks noGrp="1" noChangeArrowheads="1"/>
          </p:cNvSpPr>
          <p:nvPr>
            <p:ph type="ftr" sz="quarter" idx="4"/>
          </p:nvPr>
        </p:nvSpPr>
        <p:spPr bwMode="auto">
          <a:xfrm>
            <a:off x="1" y="9409032"/>
            <a:ext cx="2944879" cy="495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00" tIns="46150" rIns="92300" bIns="46150" numCol="1" anchor="b" anchorCtr="0" compatLnSpc="1">
            <a:prstTxWarp prst="textNoShape">
              <a:avLst/>
            </a:prstTxWarp>
          </a:bodyPr>
          <a:lstStyle>
            <a:lvl1pPr>
              <a:defRPr sz="1200"/>
            </a:lvl1pPr>
          </a:lstStyle>
          <a:p>
            <a:pPr>
              <a:defRPr/>
            </a:pPr>
            <a:endParaRPr lang="en-GB" dirty="0"/>
          </a:p>
        </p:txBody>
      </p:sp>
      <p:sp>
        <p:nvSpPr>
          <p:cNvPr id="19463" name="Rectangle 7"/>
          <p:cNvSpPr>
            <a:spLocks noGrp="1" noChangeArrowheads="1"/>
          </p:cNvSpPr>
          <p:nvPr>
            <p:ph type="sldNum" sz="quarter" idx="5"/>
          </p:nvPr>
        </p:nvSpPr>
        <p:spPr bwMode="auto">
          <a:xfrm>
            <a:off x="3847998" y="9409032"/>
            <a:ext cx="2944878" cy="495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00" tIns="46150" rIns="92300" bIns="46150" numCol="1" anchor="b" anchorCtr="0" compatLnSpc="1">
            <a:prstTxWarp prst="textNoShape">
              <a:avLst/>
            </a:prstTxWarp>
          </a:bodyPr>
          <a:lstStyle>
            <a:lvl1pPr algn="r">
              <a:defRPr sz="1200"/>
            </a:lvl1pPr>
          </a:lstStyle>
          <a:p>
            <a:pPr>
              <a:defRPr/>
            </a:pPr>
            <a:fld id="{838326CB-B61C-4FFF-BCCF-36FEBBF6F84D}" type="slidenum">
              <a:rPr lang="en-GB"/>
              <a:pPr>
                <a:defRPr/>
              </a:pPr>
              <a:t>‹#›</a:t>
            </a:fld>
            <a:endParaRPr lang="en-GB" dirty="0"/>
          </a:p>
        </p:txBody>
      </p:sp>
    </p:spTree>
    <p:extLst>
      <p:ext uri="{BB962C8B-B14F-4D97-AF65-F5344CB8AC3E}">
        <p14:creationId xmlns:p14="http://schemas.microsoft.com/office/powerpoint/2010/main" val="35393060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5C8D873D-2CB3-4664-BCDC-432642783E9A}" type="slidenum">
              <a:rPr lang="en-US" altLang="en-US" smtClean="0"/>
              <a:pPr/>
              <a:t>1</a:t>
            </a:fld>
            <a:endParaRPr lang="en-US" altLang="en-US" dirty="0" smtClean="0"/>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New Roman" pitchFamily="18" charset="0"/>
            </a:endParaRPr>
          </a:p>
        </p:txBody>
      </p:sp>
      <p:sp>
        <p:nvSpPr>
          <p:cNvPr id="45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0004D"/>
                </a:solidFill>
                <a:latin typeface="Times New Roman" pitchFamily="18" charset="0"/>
                <a:ea typeface="MS PGothic" pitchFamily="34" charset="-128"/>
              </a:defRPr>
            </a:lvl1pPr>
            <a:lvl2pPr marL="735890" indent="-283035" eaLnBrk="0" hangingPunct="0">
              <a:defRPr sz="2400">
                <a:solidFill>
                  <a:srgbClr val="00004D"/>
                </a:solidFill>
                <a:latin typeface="Times New Roman" pitchFamily="18" charset="0"/>
                <a:ea typeface="MS PGothic" pitchFamily="34" charset="-128"/>
              </a:defRPr>
            </a:lvl2pPr>
            <a:lvl3pPr marL="1132140" indent="-226428" eaLnBrk="0" hangingPunct="0">
              <a:defRPr sz="2400">
                <a:solidFill>
                  <a:srgbClr val="00004D"/>
                </a:solidFill>
                <a:latin typeface="Times New Roman" pitchFamily="18" charset="0"/>
                <a:ea typeface="MS PGothic" pitchFamily="34" charset="-128"/>
              </a:defRPr>
            </a:lvl3pPr>
            <a:lvl4pPr marL="1584996" indent="-226428" eaLnBrk="0" hangingPunct="0">
              <a:defRPr sz="2400">
                <a:solidFill>
                  <a:srgbClr val="00004D"/>
                </a:solidFill>
                <a:latin typeface="Times New Roman" pitchFamily="18" charset="0"/>
                <a:ea typeface="MS PGothic" pitchFamily="34" charset="-128"/>
              </a:defRPr>
            </a:lvl4pPr>
            <a:lvl5pPr marL="2037851" indent="-226428" eaLnBrk="0" hangingPunct="0">
              <a:defRPr sz="2400">
                <a:solidFill>
                  <a:srgbClr val="00004D"/>
                </a:solidFill>
                <a:latin typeface="Times New Roman" pitchFamily="18" charset="0"/>
                <a:ea typeface="MS PGothic" pitchFamily="34" charset="-128"/>
              </a:defRPr>
            </a:lvl5pPr>
            <a:lvl6pPr marL="2490708" indent="-226428" eaLnBrk="0" fontAlgn="base" hangingPunct="0">
              <a:spcBef>
                <a:spcPct val="0"/>
              </a:spcBef>
              <a:spcAft>
                <a:spcPct val="0"/>
              </a:spcAft>
              <a:defRPr sz="2400">
                <a:solidFill>
                  <a:srgbClr val="00004D"/>
                </a:solidFill>
                <a:latin typeface="Times New Roman" pitchFamily="18" charset="0"/>
                <a:ea typeface="MS PGothic" pitchFamily="34" charset="-128"/>
              </a:defRPr>
            </a:lvl6pPr>
            <a:lvl7pPr marL="2943564" indent="-226428" eaLnBrk="0" fontAlgn="base" hangingPunct="0">
              <a:spcBef>
                <a:spcPct val="0"/>
              </a:spcBef>
              <a:spcAft>
                <a:spcPct val="0"/>
              </a:spcAft>
              <a:defRPr sz="2400">
                <a:solidFill>
                  <a:srgbClr val="00004D"/>
                </a:solidFill>
                <a:latin typeface="Times New Roman" pitchFamily="18" charset="0"/>
                <a:ea typeface="MS PGothic" pitchFamily="34" charset="-128"/>
              </a:defRPr>
            </a:lvl7pPr>
            <a:lvl8pPr marL="3396420" indent="-226428" eaLnBrk="0" fontAlgn="base" hangingPunct="0">
              <a:spcBef>
                <a:spcPct val="0"/>
              </a:spcBef>
              <a:spcAft>
                <a:spcPct val="0"/>
              </a:spcAft>
              <a:defRPr sz="2400">
                <a:solidFill>
                  <a:srgbClr val="00004D"/>
                </a:solidFill>
                <a:latin typeface="Times New Roman" pitchFamily="18" charset="0"/>
                <a:ea typeface="MS PGothic" pitchFamily="34" charset="-128"/>
              </a:defRPr>
            </a:lvl8pPr>
            <a:lvl9pPr marL="3849275" indent="-226428" eaLnBrk="0" fontAlgn="base" hangingPunct="0">
              <a:spcBef>
                <a:spcPct val="0"/>
              </a:spcBef>
              <a:spcAft>
                <a:spcPct val="0"/>
              </a:spcAft>
              <a:defRPr sz="2400">
                <a:solidFill>
                  <a:srgbClr val="00004D"/>
                </a:solidFill>
                <a:latin typeface="Times New Roman" pitchFamily="18" charset="0"/>
                <a:ea typeface="MS PGothic" pitchFamily="34" charset="-128"/>
              </a:defRPr>
            </a:lvl9pPr>
          </a:lstStyle>
          <a:p>
            <a:pPr eaLnBrk="1" hangingPunct="1"/>
            <a:fld id="{07E89823-BB79-4787-B78E-026D6055D178}" type="slidenum">
              <a:rPr lang="en-GB" sz="1200">
                <a:solidFill>
                  <a:schemeClr val="tx1"/>
                </a:solidFill>
              </a:rPr>
              <a:pPr eaLnBrk="1" hangingPunct="1"/>
              <a:t>14</a:t>
            </a:fld>
            <a:endParaRPr lang="en-GB" sz="1200" dirty="0">
              <a:solidFill>
                <a:schemeClr val="tx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5C8D873D-2CB3-4664-BCDC-432642783E9A}" type="slidenum">
              <a:rPr lang="en-US" altLang="en-US" smtClean="0"/>
              <a:pPr/>
              <a:t>2</a:t>
            </a:fld>
            <a:endParaRPr lang="en-US" altLang="en-US" dirty="0" smtClean="0"/>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38326CB-B61C-4FFF-BCCF-36FEBBF6F84D}" type="slidenum">
              <a:rPr lang="en-GB" smtClean="0"/>
              <a:pPr>
                <a:defRPr/>
              </a:pPr>
              <a:t>3</a:t>
            </a:fld>
            <a:endParaRPr lang="en-GB" dirty="0"/>
          </a:p>
        </p:txBody>
      </p:sp>
    </p:spTree>
    <p:extLst>
      <p:ext uri="{BB962C8B-B14F-4D97-AF65-F5344CB8AC3E}">
        <p14:creationId xmlns:p14="http://schemas.microsoft.com/office/powerpoint/2010/main" val="3424594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38326CB-B61C-4FFF-BCCF-36FEBBF6F84D}" type="slidenum">
              <a:rPr lang="en-GB" smtClean="0"/>
              <a:pPr>
                <a:defRPr/>
              </a:pPr>
              <a:t>4</a:t>
            </a:fld>
            <a:endParaRPr lang="en-GB" dirty="0"/>
          </a:p>
        </p:txBody>
      </p:sp>
    </p:spTree>
    <p:extLst>
      <p:ext uri="{BB962C8B-B14F-4D97-AF65-F5344CB8AC3E}">
        <p14:creationId xmlns:p14="http://schemas.microsoft.com/office/powerpoint/2010/main" val="34245943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38326CB-B61C-4FFF-BCCF-36FEBBF6F84D}" type="slidenum">
              <a:rPr lang="en-GB" smtClean="0"/>
              <a:pPr>
                <a:defRPr/>
              </a:pPr>
              <a:t>5</a:t>
            </a:fld>
            <a:endParaRPr lang="en-GB" dirty="0"/>
          </a:p>
        </p:txBody>
      </p:sp>
    </p:spTree>
    <p:extLst>
      <p:ext uri="{BB962C8B-B14F-4D97-AF65-F5344CB8AC3E}">
        <p14:creationId xmlns:p14="http://schemas.microsoft.com/office/powerpoint/2010/main" val="34245943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smtClean="0">
              <a:solidFill>
                <a:srgbClr val="FFFFCC"/>
              </a:solidFill>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pPr>
              <a:defRPr/>
            </a:pPr>
            <a:fld id="{838326CB-B61C-4FFF-BCCF-36FEBBF6F84D}" type="slidenum">
              <a:rPr lang="en-GB" smtClean="0"/>
              <a:pPr>
                <a:defRPr/>
              </a:pPr>
              <a:t>6</a:t>
            </a:fld>
            <a:endParaRPr lang="en-GB" dirty="0"/>
          </a:p>
        </p:txBody>
      </p:sp>
    </p:spTree>
    <p:extLst>
      <p:ext uri="{BB962C8B-B14F-4D97-AF65-F5344CB8AC3E}">
        <p14:creationId xmlns:p14="http://schemas.microsoft.com/office/powerpoint/2010/main" val="3424594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smtClean="0">
              <a:solidFill>
                <a:srgbClr val="FFFFCC"/>
              </a:solidFill>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pPr>
              <a:defRPr/>
            </a:pPr>
            <a:fld id="{838326CB-B61C-4FFF-BCCF-36FEBBF6F84D}" type="slidenum">
              <a:rPr lang="en-GB" smtClean="0"/>
              <a:pPr>
                <a:defRPr/>
              </a:pPr>
              <a:t>7</a:t>
            </a:fld>
            <a:endParaRPr lang="en-GB" dirty="0"/>
          </a:p>
        </p:txBody>
      </p:sp>
    </p:spTree>
    <p:extLst>
      <p:ext uri="{BB962C8B-B14F-4D97-AF65-F5344CB8AC3E}">
        <p14:creationId xmlns:p14="http://schemas.microsoft.com/office/powerpoint/2010/main" val="34245943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38326CB-B61C-4FFF-BCCF-36FEBBF6F84D}" type="slidenum">
              <a:rPr lang="en-GB" smtClean="0"/>
              <a:pPr>
                <a:defRPr/>
              </a:pPr>
              <a:t>8</a:t>
            </a:fld>
            <a:endParaRPr lang="en-GB" dirty="0"/>
          </a:p>
        </p:txBody>
      </p:sp>
    </p:spTree>
    <p:extLst>
      <p:ext uri="{BB962C8B-B14F-4D97-AF65-F5344CB8AC3E}">
        <p14:creationId xmlns:p14="http://schemas.microsoft.com/office/powerpoint/2010/main" val="41109228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GB" dirty="0" smtClean="0">
                <a:solidFill>
                  <a:srgbClr val="FFFFCC"/>
                </a:solidFill>
                <a:latin typeface="Verdana" panose="020B0604030504040204" pitchFamily="34" charset="0"/>
                <a:ea typeface="Verdana" panose="020B0604030504040204" pitchFamily="34" charset="0"/>
                <a:cs typeface="Verdana" panose="020B0604030504040204" pitchFamily="34" charset="0"/>
              </a:rPr>
              <a:t>Notes to Point 5. OLA: </a:t>
            </a:r>
            <a:r>
              <a:rPr lang="en-GB" sz="1600" dirty="0" smtClean="0">
                <a:latin typeface="Verdana" panose="020B0604030504040204" pitchFamily="34" charset="0"/>
                <a:ea typeface="Verdana" panose="020B0604030504040204" pitchFamily="34" charset="0"/>
                <a:cs typeface="Verdana" panose="020B0604030504040204" pitchFamily="34" charset="0"/>
              </a:rPr>
              <a:t>In addition, Article VI requires the Agency is to be represented by one person within the “project committee” to be established for any project under Article III. On the basis of recommendations made by the project committee, the Agency is to perform a number of specific functions under Article VII.3: (a) establish annually a schedule of work and modalities for the implementation of the project; (b) allocate among the Participating Governments the contributions to the project; (c) consider annual reports to be submitted by the Participating Governments on the implementation of their portion of the project; (d) assist the Participating Governments in the exchange of information and in compiling, publishing and distributing reports on the project, “as appropriate”; and (e) provide scientific and administrative support for the meetings of the project committee. Finally, under Article VII.4, the Agency is also expected to prepare annually an overall report on the activities carried out under the RCA, but on the basis of the annual reports to be submitted by the Participating Governments. </a:t>
            </a:r>
          </a:p>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solidFill>
                  <a:srgbClr val="FFFFCC"/>
                </a:solidFill>
                <a:latin typeface="Verdana" panose="020B0604030504040204" pitchFamily="34" charset="0"/>
                <a:ea typeface="Verdana" panose="020B0604030504040204" pitchFamily="34" charset="0"/>
                <a:cs typeface="Verdana" panose="020B0604030504040204" pitchFamily="34" charset="0"/>
              </a:rPr>
              <a:t>Note to Point 6.  RCA Agreement </a:t>
            </a:r>
            <a:r>
              <a:rPr lang="en-GB" sz="1200" dirty="0" smtClean="0"/>
              <a:t>Article VII.4</a:t>
            </a:r>
            <a:endParaRPr lang="en-GB" dirty="0" smtClean="0">
              <a:solidFill>
                <a:srgbClr val="FFFFCC"/>
              </a:solidFill>
              <a:latin typeface="Verdana" panose="020B0604030504040204" pitchFamily="34" charset="0"/>
              <a:ea typeface="Verdana" panose="020B0604030504040204" pitchFamily="34" charset="0"/>
              <a:cs typeface="Verdana" panose="020B0604030504040204" pitchFamily="34" charset="0"/>
            </a:endParaRPr>
          </a:p>
          <a:p>
            <a:endParaRPr lang="en-GB" dirty="0" smtClean="0"/>
          </a:p>
          <a:p>
            <a:endParaRPr lang="en-GB" dirty="0"/>
          </a:p>
        </p:txBody>
      </p:sp>
      <p:sp>
        <p:nvSpPr>
          <p:cNvPr id="4" name="Slide Number Placeholder 3"/>
          <p:cNvSpPr>
            <a:spLocks noGrp="1"/>
          </p:cNvSpPr>
          <p:nvPr>
            <p:ph type="sldNum" sz="quarter" idx="10"/>
          </p:nvPr>
        </p:nvSpPr>
        <p:spPr/>
        <p:txBody>
          <a:bodyPr/>
          <a:lstStyle/>
          <a:p>
            <a:pPr>
              <a:defRPr/>
            </a:pPr>
            <a:fld id="{838326CB-B61C-4FFF-BCCF-36FEBBF6F84D}" type="slidenum">
              <a:rPr lang="en-GB" smtClean="0"/>
              <a:pPr>
                <a:defRPr/>
              </a:pPr>
              <a:t>9</a:t>
            </a:fld>
            <a:endParaRPr lang="en-GB" dirty="0"/>
          </a:p>
        </p:txBody>
      </p:sp>
    </p:spTree>
    <p:extLst>
      <p:ext uri="{BB962C8B-B14F-4D97-AF65-F5344CB8AC3E}">
        <p14:creationId xmlns:p14="http://schemas.microsoft.com/office/powerpoint/2010/main" val="41109228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slideMaster" Target="../slideMasters/slideMaster1.xml"/><Relationship Id="rId1" Type="http://schemas.openxmlformats.org/officeDocument/2006/relationships/themeOverride" Target="../theme/themeOverride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10"/>
          <p:cNvSpPr txBox="1">
            <a:spLocks noChangeArrowheads="1"/>
          </p:cNvSpPr>
          <p:nvPr/>
        </p:nvSpPr>
        <p:spPr bwMode="black">
          <a:xfrm>
            <a:off x="3505200" y="6019800"/>
            <a:ext cx="2209800" cy="661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GB" b="1" dirty="0" smtClean="0">
                <a:solidFill>
                  <a:srgbClr val="FFFFFF"/>
                </a:solidFill>
                <a:latin typeface="Arial" charset="0"/>
              </a:rPr>
              <a:t>IAEA</a:t>
            </a:r>
          </a:p>
          <a:p>
            <a:pPr algn="ctr" eaLnBrk="1" hangingPunct="1">
              <a:spcBef>
                <a:spcPct val="50000"/>
              </a:spcBef>
              <a:defRPr/>
            </a:pPr>
            <a:r>
              <a:rPr lang="en-GB" sz="900" b="1" dirty="0" smtClean="0">
                <a:solidFill>
                  <a:srgbClr val="FFFFFF"/>
                </a:solidFill>
                <a:latin typeface="Arial" charset="0"/>
              </a:rPr>
              <a:t>International Atomic Energy Agency</a:t>
            </a:r>
          </a:p>
        </p:txBody>
      </p:sp>
      <p:pic>
        <p:nvPicPr>
          <p:cNvPr id="5" name="Picture 11" descr="IAEAlogo_Blac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black">
          <a:xfrm>
            <a:off x="4114800" y="5105400"/>
            <a:ext cx="1050925"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45791" dir="3378596" algn="ctr" rotWithShape="0">
                    <a:srgbClr val="5F5F5F">
                      <a:alpha val="50000"/>
                    </a:srgbClr>
                  </a:outerShdw>
                </a:effectLst>
              </a14:hiddenEffects>
            </a:ext>
          </a:extLst>
        </p:spPr>
      </p:pic>
      <p:pic>
        <p:nvPicPr>
          <p:cNvPr id="6" name="Picture 12" descr="IAEAPresBkng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hidden">
          <a:xfrm>
            <a:off x="0" y="0"/>
            <a:ext cx="9140825"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p:cNvSpPr>
            <a:spLocks noGrp="1" noChangeArrowheads="1"/>
          </p:cNvSpPr>
          <p:nvPr>
            <p:ph type="ctrTitle"/>
          </p:nvPr>
        </p:nvSpPr>
        <p:spPr>
          <a:xfrm>
            <a:off x="0" y="1000125"/>
            <a:ext cx="9144000" cy="1771650"/>
          </a:xfrm>
        </p:spPr>
        <p:txBody>
          <a:bodyPr/>
          <a:lstStyle>
            <a:lvl1pPr algn="ctr">
              <a:defRPr>
                <a:solidFill>
                  <a:schemeClr val="tx2"/>
                </a:solidFill>
              </a:defRPr>
            </a:lvl1pPr>
          </a:lstStyle>
          <a:p>
            <a:pPr lvl="0"/>
            <a:r>
              <a:rPr lang="en-GB" noProof="0" smtClean="0"/>
              <a:t>Click to edit Master title style</a:t>
            </a:r>
          </a:p>
        </p:txBody>
      </p:sp>
      <p:sp>
        <p:nvSpPr>
          <p:cNvPr id="4100" name="Rectangle 4"/>
          <p:cNvSpPr>
            <a:spLocks noGrp="1" noChangeArrowheads="1"/>
          </p:cNvSpPr>
          <p:nvPr>
            <p:ph type="subTitle" idx="1"/>
          </p:nvPr>
        </p:nvSpPr>
        <p:spPr>
          <a:xfrm>
            <a:off x="0" y="2797175"/>
            <a:ext cx="9144000" cy="1727200"/>
          </a:xfrm>
        </p:spPr>
        <p:txBody>
          <a:bodyPr anchor="ctr" anchorCtr="1"/>
          <a:lstStyle>
            <a:lvl1pPr marL="0" indent="0" algn="ctr">
              <a:buFontTx/>
              <a:buNone/>
              <a:defRPr>
                <a:solidFill>
                  <a:schemeClr val="hlink"/>
                </a:solidFill>
              </a:defRPr>
            </a:lvl1pPr>
          </a:lstStyle>
          <a:p>
            <a:pPr lvl="0"/>
            <a:r>
              <a:rPr lang="en-GB" noProof="0" smtClean="0"/>
              <a:t>Click to edit Master subtitle style</a:t>
            </a:r>
          </a:p>
        </p:txBody>
      </p:sp>
    </p:spTree>
    <p:extLst>
      <p:ext uri="{BB962C8B-B14F-4D97-AF65-F5344CB8AC3E}">
        <p14:creationId xmlns:p14="http://schemas.microsoft.com/office/powerpoint/2010/main" val="26559431"/>
      </p:ext>
    </p:extLst>
  </p:cSld>
  <p:clrMapOvr>
    <a:overrideClrMapping bg1="dk2" tx1="lt1" bg2="dk1"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7"/>
          <p:cNvSpPr>
            <a:spLocks noGrp="1" noChangeArrowheads="1"/>
          </p:cNvSpPr>
          <p:nvPr>
            <p:ph type="sldNum" sz="quarter" idx="12"/>
          </p:nvPr>
        </p:nvSpPr>
        <p:spPr>
          <a:ln/>
        </p:spPr>
        <p:txBody>
          <a:bodyPr/>
          <a:lstStyle>
            <a:lvl1pPr>
              <a:defRPr/>
            </a:lvl1pPr>
          </a:lstStyle>
          <a:p>
            <a:pPr>
              <a:defRPr/>
            </a:pPr>
            <a:fld id="{59C6B408-393D-486C-A408-02E2189F35B0}" type="slidenum">
              <a:rPr lang="en-GB"/>
              <a:pPr>
                <a:defRPr/>
              </a:pPr>
              <a:t>‹#›</a:t>
            </a:fld>
            <a:endParaRPr lang="en-GB" dirty="0"/>
          </a:p>
        </p:txBody>
      </p:sp>
    </p:spTree>
    <p:extLst>
      <p:ext uri="{BB962C8B-B14F-4D97-AF65-F5344CB8AC3E}">
        <p14:creationId xmlns:p14="http://schemas.microsoft.com/office/powerpoint/2010/main" val="2244125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7825" y="98425"/>
            <a:ext cx="2147888" cy="59975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82575" y="98425"/>
            <a:ext cx="6292850" cy="5997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7"/>
          <p:cNvSpPr>
            <a:spLocks noGrp="1" noChangeArrowheads="1"/>
          </p:cNvSpPr>
          <p:nvPr>
            <p:ph type="sldNum" sz="quarter" idx="12"/>
          </p:nvPr>
        </p:nvSpPr>
        <p:spPr>
          <a:ln/>
        </p:spPr>
        <p:txBody>
          <a:bodyPr/>
          <a:lstStyle>
            <a:lvl1pPr>
              <a:defRPr/>
            </a:lvl1pPr>
          </a:lstStyle>
          <a:p>
            <a:pPr>
              <a:defRPr/>
            </a:pPr>
            <a:fld id="{67325045-B3D3-4563-8597-5EA9CCC3DFBE}" type="slidenum">
              <a:rPr lang="en-GB"/>
              <a:pPr>
                <a:defRPr/>
              </a:pPr>
              <a:t>‹#›</a:t>
            </a:fld>
            <a:endParaRPr lang="en-GB" dirty="0"/>
          </a:p>
        </p:txBody>
      </p:sp>
    </p:spTree>
    <p:extLst>
      <p:ext uri="{BB962C8B-B14F-4D97-AF65-F5344CB8AC3E}">
        <p14:creationId xmlns:p14="http://schemas.microsoft.com/office/powerpoint/2010/main" val="38720973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282575" y="98425"/>
            <a:ext cx="8534400" cy="762000"/>
          </a:xfrm>
        </p:spPr>
        <p:txBody>
          <a:bodyPr/>
          <a:lstStyle/>
          <a:p>
            <a:r>
              <a:rPr lang="en-US" smtClean="0"/>
              <a:t>Click to edit Master title style</a:t>
            </a:r>
            <a:endParaRPr lang="en-GB"/>
          </a:p>
        </p:txBody>
      </p:sp>
      <p:sp>
        <p:nvSpPr>
          <p:cNvPr id="3" name="ClipArt Placeholder 2"/>
          <p:cNvSpPr>
            <a:spLocks noGrp="1"/>
          </p:cNvSpPr>
          <p:nvPr>
            <p:ph type="clipArt" sz="half" idx="1"/>
          </p:nvPr>
        </p:nvSpPr>
        <p:spPr>
          <a:xfrm>
            <a:off x="282575" y="1524000"/>
            <a:ext cx="4219575" cy="4572000"/>
          </a:xfrm>
        </p:spPr>
        <p:txBody>
          <a:bodyPr/>
          <a:lstStyle/>
          <a:p>
            <a:pPr lvl="0"/>
            <a:endParaRPr lang="en-GB" noProof="0" dirty="0" smtClean="0"/>
          </a:p>
        </p:txBody>
      </p:sp>
      <p:sp>
        <p:nvSpPr>
          <p:cNvPr id="4" name="Text Placeholder 3"/>
          <p:cNvSpPr>
            <a:spLocks noGrp="1"/>
          </p:cNvSpPr>
          <p:nvPr>
            <p:ph type="body" sz="half" idx="2"/>
          </p:nvPr>
        </p:nvSpPr>
        <p:spPr>
          <a:xfrm>
            <a:off x="4654550" y="1524000"/>
            <a:ext cx="4221163"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7"/>
          <p:cNvSpPr>
            <a:spLocks noGrp="1" noChangeArrowheads="1"/>
          </p:cNvSpPr>
          <p:nvPr>
            <p:ph type="sldNum" sz="quarter" idx="12"/>
          </p:nvPr>
        </p:nvSpPr>
        <p:spPr>
          <a:ln/>
        </p:spPr>
        <p:txBody>
          <a:bodyPr/>
          <a:lstStyle>
            <a:lvl1pPr>
              <a:defRPr/>
            </a:lvl1pPr>
          </a:lstStyle>
          <a:p>
            <a:pPr>
              <a:defRPr/>
            </a:pPr>
            <a:fld id="{B5BC9D22-9AED-47A5-8D8B-5C2E32771D33}" type="slidenum">
              <a:rPr lang="en-GB"/>
              <a:pPr>
                <a:defRPr/>
              </a:pPr>
              <a:t>‹#›</a:t>
            </a:fld>
            <a:endParaRPr lang="en-GB" dirty="0"/>
          </a:p>
        </p:txBody>
      </p:sp>
    </p:spTree>
    <p:extLst>
      <p:ext uri="{BB962C8B-B14F-4D97-AF65-F5344CB8AC3E}">
        <p14:creationId xmlns:p14="http://schemas.microsoft.com/office/powerpoint/2010/main" val="14243171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82575" y="98425"/>
            <a:ext cx="8593138" cy="599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dirty="0"/>
          </a:p>
        </p:txBody>
      </p:sp>
      <p:sp>
        <p:nvSpPr>
          <p:cNvPr id="4" name="Rectangle 6"/>
          <p:cNvSpPr>
            <a:spLocks noGrp="1" noChangeArrowheads="1"/>
          </p:cNvSpPr>
          <p:nvPr>
            <p:ph type="ftr" sz="quarter" idx="11"/>
          </p:nvPr>
        </p:nvSpPr>
        <p:spPr>
          <a:ln/>
        </p:spPr>
        <p:txBody>
          <a:bodyPr/>
          <a:lstStyle>
            <a:lvl1pPr>
              <a:defRPr/>
            </a:lvl1pPr>
          </a:lstStyle>
          <a:p>
            <a:pPr>
              <a:defRPr/>
            </a:pPr>
            <a:endParaRPr lang="en-GB" dirty="0"/>
          </a:p>
        </p:txBody>
      </p:sp>
      <p:sp>
        <p:nvSpPr>
          <p:cNvPr id="5" name="Rectangle 7"/>
          <p:cNvSpPr>
            <a:spLocks noGrp="1" noChangeArrowheads="1"/>
          </p:cNvSpPr>
          <p:nvPr>
            <p:ph type="sldNum" sz="quarter" idx="12"/>
          </p:nvPr>
        </p:nvSpPr>
        <p:spPr>
          <a:ln/>
        </p:spPr>
        <p:txBody>
          <a:bodyPr/>
          <a:lstStyle>
            <a:lvl1pPr>
              <a:defRPr/>
            </a:lvl1pPr>
          </a:lstStyle>
          <a:p>
            <a:pPr>
              <a:defRPr/>
            </a:pPr>
            <a:fld id="{E97C192C-01AC-48EE-AEA5-D552B96F021F}" type="slidenum">
              <a:rPr lang="en-GB"/>
              <a:pPr>
                <a:defRPr/>
              </a:pPr>
              <a:t>‹#›</a:t>
            </a:fld>
            <a:endParaRPr lang="en-GB" dirty="0"/>
          </a:p>
        </p:txBody>
      </p:sp>
    </p:spTree>
    <p:extLst>
      <p:ext uri="{BB962C8B-B14F-4D97-AF65-F5344CB8AC3E}">
        <p14:creationId xmlns:p14="http://schemas.microsoft.com/office/powerpoint/2010/main" val="244632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82575" y="98425"/>
            <a:ext cx="8534400" cy="762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282575" y="1524000"/>
            <a:ext cx="8593138" cy="4572000"/>
          </a:xfrm>
        </p:spPr>
        <p:txBody>
          <a:bodyPr/>
          <a:lstStyle/>
          <a:p>
            <a:pPr lvl="0"/>
            <a:endParaRPr lang="en-GB" noProof="0" dirty="0" smtClean="0"/>
          </a:p>
        </p:txBody>
      </p:sp>
      <p:sp>
        <p:nvSpPr>
          <p:cNvPr id="4" name="Rectangle 5"/>
          <p:cNvSpPr>
            <a:spLocks noGrp="1" noChangeArrowheads="1"/>
          </p:cNvSpPr>
          <p:nvPr>
            <p:ph type="dt" sz="half" idx="10"/>
          </p:nvPr>
        </p:nvSpPr>
        <p:spPr>
          <a:ln/>
        </p:spPr>
        <p:txBody>
          <a:bodyPr/>
          <a:lstStyle>
            <a:lvl1pPr>
              <a:defRPr/>
            </a:lvl1pPr>
          </a:lstStyle>
          <a:p>
            <a:pPr>
              <a:defRPr/>
            </a:pPr>
            <a:endParaRPr lang="en-GB"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7"/>
          <p:cNvSpPr>
            <a:spLocks noGrp="1" noChangeArrowheads="1"/>
          </p:cNvSpPr>
          <p:nvPr>
            <p:ph type="sldNum" sz="quarter" idx="12"/>
          </p:nvPr>
        </p:nvSpPr>
        <p:spPr>
          <a:ln/>
        </p:spPr>
        <p:txBody>
          <a:bodyPr/>
          <a:lstStyle>
            <a:lvl1pPr>
              <a:defRPr/>
            </a:lvl1pPr>
          </a:lstStyle>
          <a:p>
            <a:pPr>
              <a:defRPr/>
            </a:pPr>
            <a:fld id="{1B1AA919-8528-4F74-999A-49007D5AD2B6}" type="slidenum">
              <a:rPr lang="en-GB"/>
              <a:pPr>
                <a:defRPr/>
              </a:pPr>
              <a:t>‹#›</a:t>
            </a:fld>
            <a:endParaRPr lang="en-GB" dirty="0"/>
          </a:p>
        </p:txBody>
      </p:sp>
    </p:spTree>
    <p:extLst>
      <p:ext uri="{BB962C8B-B14F-4D97-AF65-F5344CB8AC3E}">
        <p14:creationId xmlns:p14="http://schemas.microsoft.com/office/powerpoint/2010/main" val="14829421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82575" y="98425"/>
            <a:ext cx="8534400" cy="762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282575" y="1524000"/>
            <a:ext cx="8593138" cy="4572000"/>
          </a:xfrm>
        </p:spPr>
        <p:txBody>
          <a:bodyPr/>
          <a:lstStyle/>
          <a:p>
            <a:pPr lvl="0"/>
            <a:endParaRPr lang="en-GB" noProof="0" dirty="0" smtClean="0"/>
          </a:p>
        </p:txBody>
      </p:sp>
      <p:sp>
        <p:nvSpPr>
          <p:cNvPr id="4" name="Rectangle 5"/>
          <p:cNvSpPr>
            <a:spLocks noGrp="1" noChangeArrowheads="1"/>
          </p:cNvSpPr>
          <p:nvPr>
            <p:ph type="dt" sz="half" idx="10"/>
          </p:nvPr>
        </p:nvSpPr>
        <p:spPr>
          <a:ln/>
        </p:spPr>
        <p:txBody>
          <a:bodyPr/>
          <a:lstStyle>
            <a:lvl1pPr>
              <a:defRPr/>
            </a:lvl1pPr>
          </a:lstStyle>
          <a:p>
            <a:pPr>
              <a:defRPr/>
            </a:pPr>
            <a:endParaRPr lang="en-GB"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7"/>
          <p:cNvSpPr>
            <a:spLocks noGrp="1" noChangeArrowheads="1"/>
          </p:cNvSpPr>
          <p:nvPr>
            <p:ph type="sldNum" sz="quarter" idx="12"/>
          </p:nvPr>
        </p:nvSpPr>
        <p:spPr>
          <a:ln/>
        </p:spPr>
        <p:txBody>
          <a:bodyPr/>
          <a:lstStyle>
            <a:lvl1pPr>
              <a:defRPr/>
            </a:lvl1pPr>
          </a:lstStyle>
          <a:p>
            <a:pPr>
              <a:defRPr/>
            </a:pPr>
            <a:fld id="{18610A08-D15A-4009-ACFE-FD744EB37A0E}" type="slidenum">
              <a:rPr lang="en-GB"/>
              <a:pPr>
                <a:defRPr/>
              </a:pPr>
              <a:t>‹#›</a:t>
            </a:fld>
            <a:endParaRPr lang="en-GB" dirty="0"/>
          </a:p>
        </p:txBody>
      </p:sp>
    </p:spTree>
    <p:extLst>
      <p:ext uri="{BB962C8B-B14F-4D97-AF65-F5344CB8AC3E}">
        <p14:creationId xmlns:p14="http://schemas.microsoft.com/office/powerpoint/2010/main" val="21419282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2575" y="98425"/>
            <a:ext cx="8534400" cy="762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282575" y="1524000"/>
            <a:ext cx="4219575"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4550" y="1524000"/>
            <a:ext cx="4221163"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7"/>
          <p:cNvSpPr>
            <a:spLocks noGrp="1" noChangeArrowheads="1"/>
          </p:cNvSpPr>
          <p:nvPr>
            <p:ph type="sldNum" sz="quarter" idx="12"/>
          </p:nvPr>
        </p:nvSpPr>
        <p:spPr>
          <a:ln/>
        </p:spPr>
        <p:txBody>
          <a:bodyPr/>
          <a:lstStyle>
            <a:lvl1pPr>
              <a:defRPr/>
            </a:lvl1pPr>
          </a:lstStyle>
          <a:p>
            <a:pPr>
              <a:defRPr/>
            </a:pPr>
            <a:fld id="{51374F70-4D09-4162-AF74-B20626BF4367}" type="slidenum">
              <a:rPr lang="en-GB"/>
              <a:pPr>
                <a:defRPr/>
              </a:pPr>
              <a:t>‹#›</a:t>
            </a:fld>
            <a:endParaRPr lang="en-GB" dirty="0"/>
          </a:p>
        </p:txBody>
      </p:sp>
    </p:spTree>
    <p:extLst>
      <p:ext uri="{BB962C8B-B14F-4D97-AF65-F5344CB8AC3E}">
        <p14:creationId xmlns:p14="http://schemas.microsoft.com/office/powerpoint/2010/main" val="2683407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7"/>
          <p:cNvSpPr>
            <a:spLocks noGrp="1" noChangeArrowheads="1"/>
          </p:cNvSpPr>
          <p:nvPr>
            <p:ph type="sldNum" sz="quarter" idx="12"/>
          </p:nvPr>
        </p:nvSpPr>
        <p:spPr>
          <a:ln/>
        </p:spPr>
        <p:txBody>
          <a:bodyPr/>
          <a:lstStyle>
            <a:lvl1pPr>
              <a:defRPr/>
            </a:lvl1pPr>
          </a:lstStyle>
          <a:p>
            <a:pPr>
              <a:defRPr/>
            </a:pPr>
            <a:fld id="{6B93DE48-A3BA-4CE1-A1BA-98832C023A5D}" type="slidenum">
              <a:rPr lang="en-GB"/>
              <a:pPr>
                <a:defRPr/>
              </a:pPr>
              <a:t>‹#›</a:t>
            </a:fld>
            <a:endParaRPr lang="en-GB" dirty="0"/>
          </a:p>
        </p:txBody>
      </p:sp>
    </p:spTree>
    <p:extLst>
      <p:ext uri="{BB962C8B-B14F-4D97-AF65-F5344CB8AC3E}">
        <p14:creationId xmlns:p14="http://schemas.microsoft.com/office/powerpoint/2010/main" val="4150079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7"/>
          <p:cNvSpPr>
            <a:spLocks noGrp="1" noChangeArrowheads="1"/>
          </p:cNvSpPr>
          <p:nvPr>
            <p:ph type="sldNum" sz="quarter" idx="12"/>
          </p:nvPr>
        </p:nvSpPr>
        <p:spPr>
          <a:ln/>
        </p:spPr>
        <p:txBody>
          <a:bodyPr/>
          <a:lstStyle>
            <a:lvl1pPr>
              <a:defRPr/>
            </a:lvl1pPr>
          </a:lstStyle>
          <a:p>
            <a:pPr>
              <a:defRPr/>
            </a:pPr>
            <a:fld id="{E092BAA4-7E8C-4384-924A-CD1802D15FEB}" type="slidenum">
              <a:rPr lang="en-GB"/>
              <a:pPr>
                <a:defRPr/>
              </a:pPr>
              <a:t>‹#›</a:t>
            </a:fld>
            <a:endParaRPr lang="en-GB" dirty="0"/>
          </a:p>
        </p:txBody>
      </p:sp>
    </p:spTree>
    <p:extLst>
      <p:ext uri="{BB962C8B-B14F-4D97-AF65-F5344CB8AC3E}">
        <p14:creationId xmlns:p14="http://schemas.microsoft.com/office/powerpoint/2010/main" val="1674891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82575" y="1524000"/>
            <a:ext cx="4219575"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4550" y="1524000"/>
            <a:ext cx="4221163"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7"/>
          <p:cNvSpPr>
            <a:spLocks noGrp="1" noChangeArrowheads="1"/>
          </p:cNvSpPr>
          <p:nvPr>
            <p:ph type="sldNum" sz="quarter" idx="12"/>
          </p:nvPr>
        </p:nvSpPr>
        <p:spPr>
          <a:ln/>
        </p:spPr>
        <p:txBody>
          <a:bodyPr/>
          <a:lstStyle>
            <a:lvl1pPr>
              <a:defRPr/>
            </a:lvl1pPr>
          </a:lstStyle>
          <a:p>
            <a:pPr>
              <a:defRPr/>
            </a:pPr>
            <a:fld id="{0FC42ECB-914A-4CB2-9968-19E33B4EA852}" type="slidenum">
              <a:rPr lang="en-GB"/>
              <a:pPr>
                <a:defRPr/>
              </a:pPr>
              <a:t>‹#›</a:t>
            </a:fld>
            <a:endParaRPr lang="en-GB" dirty="0"/>
          </a:p>
        </p:txBody>
      </p:sp>
    </p:spTree>
    <p:extLst>
      <p:ext uri="{BB962C8B-B14F-4D97-AF65-F5344CB8AC3E}">
        <p14:creationId xmlns:p14="http://schemas.microsoft.com/office/powerpoint/2010/main" val="3874458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dirty="0"/>
          </a:p>
        </p:txBody>
      </p:sp>
      <p:sp>
        <p:nvSpPr>
          <p:cNvPr id="8" name="Rectangle 6"/>
          <p:cNvSpPr>
            <a:spLocks noGrp="1" noChangeArrowheads="1"/>
          </p:cNvSpPr>
          <p:nvPr>
            <p:ph type="ftr" sz="quarter" idx="11"/>
          </p:nvPr>
        </p:nvSpPr>
        <p:spPr>
          <a:ln/>
        </p:spPr>
        <p:txBody>
          <a:bodyPr/>
          <a:lstStyle>
            <a:lvl1pPr>
              <a:defRPr/>
            </a:lvl1pPr>
          </a:lstStyle>
          <a:p>
            <a:pPr>
              <a:defRPr/>
            </a:pPr>
            <a:endParaRPr lang="en-GB" dirty="0"/>
          </a:p>
        </p:txBody>
      </p:sp>
      <p:sp>
        <p:nvSpPr>
          <p:cNvPr id="9" name="Rectangle 7"/>
          <p:cNvSpPr>
            <a:spLocks noGrp="1" noChangeArrowheads="1"/>
          </p:cNvSpPr>
          <p:nvPr>
            <p:ph type="sldNum" sz="quarter" idx="12"/>
          </p:nvPr>
        </p:nvSpPr>
        <p:spPr>
          <a:ln/>
        </p:spPr>
        <p:txBody>
          <a:bodyPr/>
          <a:lstStyle>
            <a:lvl1pPr>
              <a:defRPr/>
            </a:lvl1pPr>
          </a:lstStyle>
          <a:p>
            <a:pPr>
              <a:defRPr/>
            </a:pPr>
            <a:fld id="{3F43DE09-F4BF-40AA-A102-09778A98A3AD}" type="slidenum">
              <a:rPr lang="en-GB"/>
              <a:pPr>
                <a:defRPr/>
              </a:pPr>
              <a:t>‹#›</a:t>
            </a:fld>
            <a:endParaRPr lang="en-GB" dirty="0"/>
          </a:p>
        </p:txBody>
      </p:sp>
    </p:spTree>
    <p:extLst>
      <p:ext uri="{BB962C8B-B14F-4D97-AF65-F5344CB8AC3E}">
        <p14:creationId xmlns:p14="http://schemas.microsoft.com/office/powerpoint/2010/main" val="809636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dirty="0"/>
          </a:p>
        </p:txBody>
      </p:sp>
      <p:sp>
        <p:nvSpPr>
          <p:cNvPr id="4" name="Rectangle 6"/>
          <p:cNvSpPr>
            <a:spLocks noGrp="1" noChangeArrowheads="1"/>
          </p:cNvSpPr>
          <p:nvPr>
            <p:ph type="ftr" sz="quarter" idx="11"/>
          </p:nvPr>
        </p:nvSpPr>
        <p:spPr>
          <a:ln/>
        </p:spPr>
        <p:txBody>
          <a:bodyPr/>
          <a:lstStyle>
            <a:lvl1pPr>
              <a:defRPr/>
            </a:lvl1pPr>
          </a:lstStyle>
          <a:p>
            <a:pPr>
              <a:defRPr/>
            </a:pPr>
            <a:endParaRPr lang="en-GB" dirty="0"/>
          </a:p>
        </p:txBody>
      </p:sp>
      <p:sp>
        <p:nvSpPr>
          <p:cNvPr id="5" name="Rectangle 7"/>
          <p:cNvSpPr>
            <a:spLocks noGrp="1" noChangeArrowheads="1"/>
          </p:cNvSpPr>
          <p:nvPr>
            <p:ph type="sldNum" sz="quarter" idx="12"/>
          </p:nvPr>
        </p:nvSpPr>
        <p:spPr>
          <a:ln/>
        </p:spPr>
        <p:txBody>
          <a:bodyPr/>
          <a:lstStyle>
            <a:lvl1pPr>
              <a:defRPr/>
            </a:lvl1pPr>
          </a:lstStyle>
          <a:p>
            <a:pPr>
              <a:defRPr/>
            </a:pPr>
            <a:fld id="{445B7783-6A66-4AB6-BF9A-FC8910A1AAF1}" type="slidenum">
              <a:rPr lang="en-GB"/>
              <a:pPr>
                <a:defRPr/>
              </a:pPr>
              <a:t>‹#›</a:t>
            </a:fld>
            <a:endParaRPr lang="en-GB" dirty="0"/>
          </a:p>
        </p:txBody>
      </p:sp>
    </p:spTree>
    <p:extLst>
      <p:ext uri="{BB962C8B-B14F-4D97-AF65-F5344CB8AC3E}">
        <p14:creationId xmlns:p14="http://schemas.microsoft.com/office/powerpoint/2010/main" val="1435296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dirty="0"/>
          </a:p>
        </p:txBody>
      </p:sp>
      <p:sp>
        <p:nvSpPr>
          <p:cNvPr id="3" name="Rectangle 6"/>
          <p:cNvSpPr>
            <a:spLocks noGrp="1" noChangeArrowheads="1"/>
          </p:cNvSpPr>
          <p:nvPr>
            <p:ph type="ftr" sz="quarter" idx="11"/>
          </p:nvPr>
        </p:nvSpPr>
        <p:spPr>
          <a:ln/>
        </p:spPr>
        <p:txBody>
          <a:bodyPr/>
          <a:lstStyle>
            <a:lvl1pPr>
              <a:defRPr/>
            </a:lvl1pPr>
          </a:lstStyle>
          <a:p>
            <a:pPr>
              <a:defRPr/>
            </a:pPr>
            <a:endParaRPr lang="en-GB" dirty="0"/>
          </a:p>
        </p:txBody>
      </p:sp>
      <p:sp>
        <p:nvSpPr>
          <p:cNvPr id="4" name="Rectangle 7"/>
          <p:cNvSpPr>
            <a:spLocks noGrp="1" noChangeArrowheads="1"/>
          </p:cNvSpPr>
          <p:nvPr>
            <p:ph type="sldNum" sz="quarter" idx="12"/>
          </p:nvPr>
        </p:nvSpPr>
        <p:spPr>
          <a:ln/>
        </p:spPr>
        <p:txBody>
          <a:bodyPr/>
          <a:lstStyle>
            <a:lvl1pPr>
              <a:defRPr/>
            </a:lvl1pPr>
          </a:lstStyle>
          <a:p>
            <a:pPr>
              <a:defRPr/>
            </a:pPr>
            <a:fld id="{C41971A6-9F86-42B6-9EBA-03E17631BE7E}" type="slidenum">
              <a:rPr lang="en-GB"/>
              <a:pPr>
                <a:defRPr/>
              </a:pPr>
              <a:t>‹#›</a:t>
            </a:fld>
            <a:endParaRPr lang="en-GB" dirty="0"/>
          </a:p>
        </p:txBody>
      </p:sp>
    </p:spTree>
    <p:extLst>
      <p:ext uri="{BB962C8B-B14F-4D97-AF65-F5344CB8AC3E}">
        <p14:creationId xmlns:p14="http://schemas.microsoft.com/office/powerpoint/2010/main" val="120615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7"/>
          <p:cNvSpPr>
            <a:spLocks noGrp="1" noChangeArrowheads="1"/>
          </p:cNvSpPr>
          <p:nvPr>
            <p:ph type="sldNum" sz="quarter" idx="12"/>
          </p:nvPr>
        </p:nvSpPr>
        <p:spPr>
          <a:ln/>
        </p:spPr>
        <p:txBody>
          <a:bodyPr/>
          <a:lstStyle>
            <a:lvl1pPr>
              <a:defRPr/>
            </a:lvl1pPr>
          </a:lstStyle>
          <a:p>
            <a:pPr>
              <a:defRPr/>
            </a:pPr>
            <a:fld id="{EED7C765-8E3C-4B46-B5D2-5EBB04F84141}" type="slidenum">
              <a:rPr lang="en-GB"/>
              <a:pPr>
                <a:defRPr/>
              </a:pPr>
              <a:t>‹#›</a:t>
            </a:fld>
            <a:endParaRPr lang="en-GB" dirty="0"/>
          </a:p>
        </p:txBody>
      </p:sp>
    </p:spTree>
    <p:extLst>
      <p:ext uri="{BB962C8B-B14F-4D97-AF65-F5344CB8AC3E}">
        <p14:creationId xmlns:p14="http://schemas.microsoft.com/office/powerpoint/2010/main" val="1605829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7"/>
          <p:cNvSpPr>
            <a:spLocks noGrp="1" noChangeArrowheads="1"/>
          </p:cNvSpPr>
          <p:nvPr>
            <p:ph type="sldNum" sz="quarter" idx="12"/>
          </p:nvPr>
        </p:nvSpPr>
        <p:spPr>
          <a:ln/>
        </p:spPr>
        <p:txBody>
          <a:bodyPr/>
          <a:lstStyle>
            <a:lvl1pPr>
              <a:defRPr/>
            </a:lvl1pPr>
          </a:lstStyle>
          <a:p>
            <a:pPr>
              <a:defRPr/>
            </a:pPr>
            <a:fld id="{C5276F0D-727E-45E9-9B3F-49ED1F7D70CC}" type="slidenum">
              <a:rPr lang="en-GB"/>
              <a:pPr>
                <a:defRPr/>
              </a:pPr>
              <a:t>‹#›</a:t>
            </a:fld>
            <a:endParaRPr lang="en-GB" dirty="0"/>
          </a:p>
        </p:txBody>
      </p:sp>
    </p:spTree>
    <p:extLst>
      <p:ext uri="{BB962C8B-B14F-4D97-AF65-F5344CB8AC3E}">
        <p14:creationId xmlns:p14="http://schemas.microsoft.com/office/powerpoint/2010/main" val="3210225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66CC"/>
        </a:solidFill>
        <a:effectLst/>
      </p:bgPr>
    </p:bg>
    <p:spTree>
      <p:nvGrpSpPr>
        <p:cNvPr id="1" name=""/>
        <p:cNvGrpSpPr/>
        <p:nvPr/>
      </p:nvGrpSpPr>
      <p:grpSpPr>
        <a:xfrm>
          <a:off x="0" y="0"/>
          <a:ext cx="0" cy="0"/>
          <a:chOff x="0" y="0"/>
          <a:chExt cx="0" cy="0"/>
        </a:xfrm>
      </p:grpSpPr>
      <p:pic>
        <p:nvPicPr>
          <p:cNvPr id="1026" name="Picture 9" descr="IAEAlogo_Black"/>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black">
          <a:xfrm>
            <a:off x="304800" y="6110288"/>
            <a:ext cx="685800" cy="596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45791" dir="3378596" algn="ctr" rotWithShape="0">
                    <a:srgbClr val="5F5F5F">
                      <a:alpha val="50000"/>
                    </a:srgbClr>
                  </a:outerShdw>
                </a:effectLst>
              </a14:hiddenEffects>
            </a:ext>
          </a:extLst>
        </p:spPr>
      </p:pic>
      <p:sp>
        <p:nvSpPr>
          <p:cNvPr id="1027" name="Text Box 10"/>
          <p:cNvSpPr txBox="1">
            <a:spLocks noChangeArrowheads="1"/>
          </p:cNvSpPr>
          <p:nvPr/>
        </p:nvSpPr>
        <p:spPr bwMode="black">
          <a:xfrm>
            <a:off x="990600" y="6202363"/>
            <a:ext cx="914400"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defRPr/>
            </a:pPr>
            <a:r>
              <a:rPr lang="en-GB" sz="2200" b="1" dirty="0" smtClean="0">
                <a:solidFill>
                  <a:srgbClr val="FFFFFF"/>
                </a:solidFill>
                <a:latin typeface="Arial" charset="0"/>
              </a:rPr>
              <a:t>IAEA</a:t>
            </a:r>
          </a:p>
        </p:txBody>
      </p:sp>
      <p:pic>
        <p:nvPicPr>
          <p:cNvPr id="1028" name="Picture 8"/>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hidden">
          <a:xfrm>
            <a:off x="0" y="0"/>
            <a:ext cx="9144000" cy="686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Rectangle 3"/>
          <p:cNvSpPr>
            <a:spLocks noGrp="1" noChangeArrowheads="1"/>
          </p:cNvSpPr>
          <p:nvPr>
            <p:ph type="title"/>
          </p:nvPr>
        </p:nvSpPr>
        <p:spPr bwMode="black">
          <a:xfrm>
            <a:off x="282575" y="98425"/>
            <a:ext cx="8534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30" name="Rectangle 4"/>
          <p:cNvSpPr>
            <a:spLocks noGrp="1" noChangeArrowheads="1"/>
          </p:cNvSpPr>
          <p:nvPr>
            <p:ph type="body" idx="1"/>
          </p:nvPr>
        </p:nvSpPr>
        <p:spPr bwMode="black">
          <a:xfrm>
            <a:off x="282575" y="1524000"/>
            <a:ext cx="8593138"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3077" name="Rectangle 5"/>
          <p:cNvSpPr>
            <a:spLocks noGrp="1" noChangeArrowheads="1"/>
          </p:cNvSpPr>
          <p:nvPr>
            <p:ph type="dt" sz="half" idx="2"/>
          </p:nvPr>
        </p:nvSpPr>
        <p:spPr bwMode="white">
          <a:xfrm>
            <a:off x="6783388" y="6369050"/>
            <a:ext cx="1676400" cy="293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rgbClr val="D5D7D8"/>
                </a:solidFill>
                <a:latin typeface="+mn-lt"/>
              </a:defRPr>
            </a:lvl1pPr>
          </a:lstStyle>
          <a:p>
            <a:pPr>
              <a:defRPr/>
            </a:pPr>
            <a:endParaRPr lang="en-GB" dirty="0"/>
          </a:p>
        </p:txBody>
      </p:sp>
      <p:sp>
        <p:nvSpPr>
          <p:cNvPr id="3078" name="Rectangle 6"/>
          <p:cNvSpPr>
            <a:spLocks noGrp="1" noChangeArrowheads="1"/>
          </p:cNvSpPr>
          <p:nvPr>
            <p:ph type="ftr" sz="quarter" idx="3"/>
          </p:nvPr>
        </p:nvSpPr>
        <p:spPr bwMode="white">
          <a:xfrm>
            <a:off x="4154488" y="6369050"/>
            <a:ext cx="2624137" cy="293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rgbClr val="D5D7D8"/>
                </a:solidFill>
                <a:latin typeface="+mn-lt"/>
              </a:defRPr>
            </a:lvl1pPr>
          </a:lstStyle>
          <a:p>
            <a:pPr>
              <a:defRPr/>
            </a:pPr>
            <a:endParaRPr lang="en-GB" dirty="0"/>
          </a:p>
        </p:txBody>
      </p:sp>
      <p:sp>
        <p:nvSpPr>
          <p:cNvPr id="3079" name="Rectangle 7"/>
          <p:cNvSpPr>
            <a:spLocks noGrp="1" noChangeArrowheads="1"/>
          </p:cNvSpPr>
          <p:nvPr>
            <p:ph type="sldNum" sz="quarter" idx="4"/>
          </p:nvPr>
        </p:nvSpPr>
        <p:spPr bwMode="white">
          <a:xfrm>
            <a:off x="8472488" y="6369050"/>
            <a:ext cx="509587" cy="293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rgbClr val="D5D7D8"/>
                </a:solidFill>
                <a:latin typeface="+mn-lt"/>
              </a:defRPr>
            </a:lvl1pPr>
          </a:lstStyle>
          <a:p>
            <a:pPr>
              <a:defRPr/>
            </a:pPr>
            <a:fld id="{BCB20B73-A10F-40F2-AADC-9199DFBD0588}" type="slidenum">
              <a:rPr lang="en-GB"/>
              <a:pPr>
                <a:defRPr/>
              </a:pPr>
              <a:t>‹#›</a:t>
            </a:fld>
            <a:endParaRPr lang="en-GB" dirty="0"/>
          </a:p>
        </p:txBody>
      </p:sp>
    </p:spTree>
  </p:cSld>
  <p:clrMap bg1="dk2" tx1="lt1" bg2="dk1" tx2="lt2" accent1="accent1" accent2="accent2" accent3="accent3" accent4="accent4" accent5="accent5" accent6="accent6" hlink="hlink" folHlink="folHlink"/>
  <p:sldLayoutIdLst>
    <p:sldLayoutId id="2147484285" r:id="rId1"/>
    <p:sldLayoutId id="2147484240" r:id="rId2"/>
    <p:sldLayoutId id="2147484241" r:id="rId3"/>
    <p:sldLayoutId id="2147484242" r:id="rId4"/>
    <p:sldLayoutId id="2147484243" r:id="rId5"/>
    <p:sldLayoutId id="2147484244" r:id="rId6"/>
    <p:sldLayoutId id="2147484245" r:id="rId7"/>
    <p:sldLayoutId id="2147484246" r:id="rId8"/>
    <p:sldLayoutId id="2147484247" r:id="rId9"/>
    <p:sldLayoutId id="2147484248" r:id="rId10"/>
    <p:sldLayoutId id="2147484249" r:id="rId11"/>
    <p:sldLayoutId id="2147484250" r:id="rId12"/>
    <p:sldLayoutId id="2147484251" r:id="rId13"/>
    <p:sldLayoutId id="2147484252" r:id="rId14"/>
    <p:sldLayoutId id="2147484253" r:id="rId15"/>
    <p:sldLayoutId id="2147484254" r:id="rId16"/>
  </p:sldLayoutIdLst>
  <p:txStyles>
    <p:titleStyle>
      <a:lvl1pPr algn="l" rtl="0" eaLnBrk="0" fontAlgn="base" hangingPunct="0">
        <a:spcBef>
          <a:spcPct val="20000"/>
        </a:spcBef>
        <a:spcAft>
          <a:spcPct val="0"/>
        </a:spcAft>
        <a:defRPr sz="3600" b="1">
          <a:solidFill>
            <a:srgbClr val="CCECFF"/>
          </a:solidFill>
          <a:latin typeface="+mj-lt"/>
          <a:ea typeface="+mj-ea"/>
          <a:cs typeface="+mj-cs"/>
        </a:defRPr>
      </a:lvl1pPr>
      <a:lvl2pPr algn="l" rtl="0" eaLnBrk="0" fontAlgn="base" hangingPunct="0">
        <a:spcBef>
          <a:spcPct val="20000"/>
        </a:spcBef>
        <a:spcAft>
          <a:spcPct val="0"/>
        </a:spcAft>
        <a:defRPr sz="3600" b="1">
          <a:solidFill>
            <a:srgbClr val="CCECFF"/>
          </a:solidFill>
          <a:latin typeface="Arial" charset="0"/>
        </a:defRPr>
      </a:lvl2pPr>
      <a:lvl3pPr algn="l" rtl="0" eaLnBrk="0" fontAlgn="base" hangingPunct="0">
        <a:spcBef>
          <a:spcPct val="20000"/>
        </a:spcBef>
        <a:spcAft>
          <a:spcPct val="0"/>
        </a:spcAft>
        <a:defRPr sz="3600" b="1">
          <a:solidFill>
            <a:srgbClr val="CCECFF"/>
          </a:solidFill>
          <a:latin typeface="Arial" charset="0"/>
        </a:defRPr>
      </a:lvl3pPr>
      <a:lvl4pPr algn="l" rtl="0" eaLnBrk="0" fontAlgn="base" hangingPunct="0">
        <a:spcBef>
          <a:spcPct val="20000"/>
        </a:spcBef>
        <a:spcAft>
          <a:spcPct val="0"/>
        </a:spcAft>
        <a:defRPr sz="3600" b="1">
          <a:solidFill>
            <a:srgbClr val="CCECFF"/>
          </a:solidFill>
          <a:latin typeface="Arial" charset="0"/>
        </a:defRPr>
      </a:lvl4pPr>
      <a:lvl5pPr algn="l" rtl="0" eaLnBrk="0" fontAlgn="base" hangingPunct="0">
        <a:spcBef>
          <a:spcPct val="20000"/>
        </a:spcBef>
        <a:spcAft>
          <a:spcPct val="0"/>
        </a:spcAft>
        <a:defRPr sz="3600" b="1">
          <a:solidFill>
            <a:srgbClr val="CCECFF"/>
          </a:solidFill>
          <a:latin typeface="Arial" charset="0"/>
        </a:defRPr>
      </a:lvl5pPr>
      <a:lvl6pPr marL="457200" algn="l" rtl="0" fontAlgn="base">
        <a:spcBef>
          <a:spcPct val="20000"/>
        </a:spcBef>
        <a:spcAft>
          <a:spcPct val="0"/>
        </a:spcAft>
        <a:defRPr sz="3600" b="1">
          <a:solidFill>
            <a:srgbClr val="CCECFF"/>
          </a:solidFill>
          <a:latin typeface="Arial" charset="0"/>
        </a:defRPr>
      </a:lvl6pPr>
      <a:lvl7pPr marL="914400" algn="l" rtl="0" fontAlgn="base">
        <a:spcBef>
          <a:spcPct val="20000"/>
        </a:spcBef>
        <a:spcAft>
          <a:spcPct val="0"/>
        </a:spcAft>
        <a:defRPr sz="3600" b="1">
          <a:solidFill>
            <a:srgbClr val="CCECFF"/>
          </a:solidFill>
          <a:latin typeface="Arial" charset="0"/>
        </a:defRPr>
      </a:lvl7pPr>
      <a:lvl8pPr marL="1371600" algn="l" rtl="0" fontAlgn="base">
        <a:spcBef>
          <a:spcPct val="20000"/>
        </a:spcBef>
        <a:spcAft>
          <a:spcPct val="0"/>
        </a:spcAft>
        <a:defRPr sz="3600" b="1">
          <a:solidFill>
            <a:srgbClr val="CCECFF"/>
          </a:solidFill>
          <a:latin typeface="Arial" charset="0"/>
        </a:defRPr>
      </a:lvl8pPr>
      <a:lvl9pPr marL="1828800" algn="l" rtl="0" fontAlgn="base">
        <a:spcBef>
          <a:spcPct val="20000"/>
        </a:spcBef>
        <a:spcAft>
          <a:spcPct val="0"/>
        </a:spcAft>
        <a:defRPr sz="3600" b="1">
          <a:solidFill>
            <a:srgbClr val="CCECFF"/>
          </a:solidFill>
          <a:latin typeface="Arial" charset="0"/>
        </a:defRPr>
      </a:lvl9pPr>
    </p:titleStyle>
    <p:bodyStyle>
      <a:lvl1pPr marL="342900" indent="-342900" algn="l" rtl="0" eaLnBrk="0" fontAlgn="base" hangingPunct="0">
        <a:spcBef>
          <a:spcPct val="20000"/>
        </a:spcBef>
        <a:spcAft>
          <a:spcPct val="0"/>
        </a:spcAft>
        <a:buClr>
          <a:srgbClr val="99CCFF"/>
        </a:buClr>
        <a:buSzPct val="110000"/>
        <a:buChar char="•"/>
        <a:defRPr sz="3200">
          <a:solidFill>
            <a:srgbClr val="FFFFCC"/>
          </a:solidFill>
          <a:latin typeface="+mn-lt"/>
          <a:ea typeface="+mn-ea"/>
          <a:cs typeface="+mn-cs"/>
        </a:defRPr>
      </a:lvl1pPr>
      <a:lvl2pPr marL="742950" indent="-285750" algn="l" rtl="0" eaLnBrk="0" fontAlgn="base" hangingPunct="0">
        <a:spcBef>
          <a:spcPct val="20000"/>
        </a:spcBef>
        <a:spcAft>
          <a:spcPct val="0"/>
        </a:spcAft>
        <a:buClr>
          <a:srgbClr val="99CCFF"/>
        </a:buClr>
        <a:buSzPct val="110000"/>
        <a:buChar char="•"/>
        <a:defRPr sz="2800">
          <a:solidFill>
            <a:srgbClr val="FFFFCC"/>
          </a:solidFill>
          <a:latin typeface="+mn-lt"/>
        </a:defRPr>
      </a:lvl2pPr>
      <a:lvl3pPr marL="1143000" indent="-228600" algn="l" rtl="0" eaLnBrk="0" fontAlgn="base" hangingPunct="0">
        <a:spcBef>
          <a:spcPct val="20000"/>
        </a:spcBef>
        <a:spcAft>
          <a:spcPct val="0"/>
        </a:spcAft>
        <a:buClr>
          <a:srgbClr val="99CCFF"/>
        </a:buClr>
        <a:buSzPct val="110000"/>
        <a:buChar char="•"/>
        <a:defRPr sz="2400">
          <a:solidFill>
            <a:srgbClr val="FFFFCC"/>
          </a:solidFill>
          <a:latin typeface="+mn-lt"/>
        </a:defRPr>
      </a:lvl3pPr>
      <a:lvl4pPr marL="1600200" indent="-228600" algn="l" rtl="0" eaLnBrk="0" fontAlgn="base" hangingPunct="0">
        <a:spcBef>
          <a:spcPct val="20000"/>
        </a:spcBef>
        <a:spcAft>
          <a:spcPct val="0"/>
        </a:spcAft>
        <a:buClr>
          <a:srgbClr val="99CCFF"/>
        </a:buClr>
        <a:buSzPct val="110000"/>
        <a:buChar char="•"/>
        <a:defRPr sz="2400">
          <a:solidFill>
            <a:srgbClr val="FFFFCC"/>
          </a:solidFill>
          <a:latin typeface="+mn-lt"/>
        </a:defRPr>
      </a:lvl4pPr>
      <a:lvl5pPr marL="2057400" indent="-228600" algn="l" rtl="0" eaLnBrk="0" fontAlgn="base" hangingPunct="0">
        <a:spcBef>
          <a:spcPct val="20000"/>
        </a:spcBef>
        <a:spcAft>
          <a:spcPct val="0"/>
        </a:spcAft>
        <a:buClr>
          <a:srgbClr val="99CCFF"/>
        </a:buClr>
        <a:buSzPct val="110000"/>
        <a:buChar char="•"/>
        <a:defRPr sz="2400">
          <a:solidFill>
            <a:srgbClr val="FFFFCC"/>
          </a:solidFill>
          <a:latin typeface="+mn-lt"/>
        </a:defRPr>
      </a:lvl5pPr>
      <a:lvl6pPr marL="2514600" indent="-228600" algn="l" rtl="0" fontAlgn="base">
        <a:spcBef>
          <a:spcPct val="20000"/>
        </a:spcBef>
        <a:spcAft>
          <a:spcPct val="0"/>
        </a:spcAft>
        <a:buClr>
          <a:srgbClr val="99CCFF"/>
        </a:buClr>
        <a:buSzPct val="110000"/>
        <a:buChar char="•"/>
        <a:defRPr sz="2400">
          <a:solidFill>
            <a:srgbClr val="FFFFCC"/>
          </a:solidFill>
          <a:latin typeface="+mn-lt"/>
        </a:defRPr>
      </a:lvl6pPr>
      <a:lvl7pPr marL="2971800" indent="-228600" algn="l" rtl="0" fontAlgn="base">
        <a:spcBef>
          <a:spcPct val="20000"/>
        </a:spcBef>
        <a:spcAft>
          <a:spcPct val="0"/>
        </a:spcAft>
        <a:buClr>
          <a:srgbClr val="99CCFF"/>
        </a:buClr>
        <a:buSzPct val="110000"/>
        <a:buChar char="•"/>
        <a:defRPr sz="2400">
          <a:solidFill>
            <a:srgbClr val="FFFFCC"/>
          </a:solidFill>
          <a:latin typeface="+mn-lt"/>
        </a:defRPr>
      </a:lvl7pPr>
      <a:lvl8pPr marL="3429000" indent="-228600" algn="l" rtl="0" fontAlgn="base">
        <a:spcBef>
          <a:spcPct val="20000"/>
        </a:spcBef>
        <a:spcAft>
          <a:spcPct val="0"/>
        </a:spcAft>
        <a:buClr>
          <a:srgbClr val="99CCFF"/>
        </a:buClr>
        <a:buSzPct val="110000"/>
        <a:buChar char="•"/>
        <a:defRPr sz="2400">
          <a:solidFill>
            <a:srgbClr val="FFFFCC"/>
          </a:solidFill>
          <a:latin typeface="+mn-lt"/>
        </a:defRPr>
      </a:lvl8pPr>
      <a:lvl9pPr marL="3886200" indent="-228600" algn="l" rtl="0" fontAlgn="base">
        <a:spcBef>
          <a:spcPct val="20000"/>
        </a:spcBef>
        <a:spcAft>
          <a:spcPct val="0"/>
        </a:spcAft>
        <a:buClr>
          <a:srgbClr val="99CCFF"/>
        </a:buClr>
        <a:buSzPct val="110000"/>
        <a:buChar char="•"/>
        <a:defRPr sz="2400">
          <a:solidFill>
            <a:srgbClr val="FFFFC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07504" y="260649"/>
            <a:ext cx="8856984" cy="3600399"/>
          </a:xfrm>
        </p:spPr>
        <p:txBody>
          <a:bodyPr/>
          <a:lstStyle/>
          <a:p>
            <a:pPr eaLnBrk="1" hangingPunct="1">
              <a:lnSpc>
                <a:spcPct val="150000"/>
              </a:lnSpc>
            </a:pPr>
            <a:r>
              <a:rPr lang="en-GB" altLang="en-US" sz="2800" dirty="0" smtClean="0">
                <a:solidFill>
                  <a:srgbClr val="FFFFFF"/>
                </a:solidFill>
                <a:latin typeface="Verdana" pitchFamily="34" charset="0"/>
              </a:rPr>
              <a:t/>
            </a:r>
            <a:br>
              <a:rPr lang="en-GB" altLang="en-US" sz="2800" dirty="0" smtClean="0">
                <a:solidFill>
                  <a:srgbClr val="FFFFFF"/>
                </a:solidFill>
                <a:latin typeface="Verdana" pitchFamily="34" charset="0"/>
              </a:rPr>
            </a:br>
            <a:r>
              <a:rPr lang="en-GB" altLang="en-US" sz="2800" dirty="0" smtClean="0">
                <a:solidFill>
                  <a:srgbClr val="FFFFFF"/>
                </a:solidFill>
                <a:latin typeface="Verdana" pitchFamily="34" charset="0"/>
              </a:rPr>
              <a:t> </a:t>
            </a:r>
            <a:r>
              <a:rPr lang="en-GB" altLang="en-US" sz="9600" i="1" dirty="0" smtClean="0">
                <a:solidFill>
                  <a:srgbClr val="FFFF00"/>
                </a:solidFill>
                <a:latin typeface="Palace Script MT" pitchFamily="66" charset="0"/>
              </a:rPr>
              <a:t>Welcome to the </a:t>
            </a:r>
            <a:r>
              <a:rPr lang="en-GB" altLang="en-US" sz="7200" i="1" dirty="0" smtClean="0">
                <a:solidFill>
                  <a:srgbClr val="FFFF00"/>
                </a:solidFill>
                <a:latin typeface="Palace Script MT" pitchFamily="66" charset="0"/>
              </a:rPr>
              <a:t/>
            </a:r>
            <a:br>
              <a:rPr lang="en-GB" altLang="en-US" sz="7200" i="1" dirty="0" smtClean="0">
                <a:solidFill>
                  <a:srgbClr val="FFFF00"/>
                </a:solidFill>
                <a:latin typeface="Palace Script MT" pitchFamily="66" charset="0"/>
              </a:rPr>
            </a:br>
            <a:r>
              <a:rPr lang="en-US" altLang="en-US" dirty="0" smtClean="0">
                <a:solidFill>
                  <a:srgbClr val="FFFF00"/>
                </a:solidFill>
                <a:latin typeface="Verdana" pitchFamily="34" charset="0"/>
                <a:ea typeface="Verdana" pitchFamily="34" charset="0"/>
                <a:cs typeface="Verdana" pitchFamily="34" charset="0"/>
              </a:rPr>
              <a:t>3rd </a:t>
            </a:r>
            <a:r>
              <a:rPr lang="en-US" altLang="en-US" dirty="0">
                <a:solidFill>
                  <a:srgbClr val="FFFF00"/>
                </a:solidFill>
                <a:latin typeface="Verdana" pitchFamily="34" charset="0"/>
                <a:ea typeface="Verdana" pitchFamily="34" charset="0"/>
                <a:cs typeface="Verdana" pitchFamily="34" charset="0"/>
              </a:rPr>
              <a:t>Working Group Meeting </a:t>
            </a:r>
            <a:r>
              <a:rPr lang="en-US" altLang="en-US" dirty="0" smtClean="0">
                <a:solidFill>
                  <a:srgbClr val="FFFF00"/>
                </a:solidFill>
                <a:latin typeface="Verdana" pitchFamily="34" charset="0"/>
                <a:ea typeface="Verdana" pitchFamily="34" charset="0"/>
                <a:cs typeface="Verdana" pitchFamily="34" charset="0"/>
              </a:rPr>
              <a:t>on</a:t>
            </a:r>
            <a:r>
              <a:rPr lang="en-US" altLang="en-US" dirty="0">
                <a:solidFill>
                  <a:srgbClr val="FFFF00"/>
                </a:solidFill>
                <a:latin typeface="Verdana" pitchFamily="34" charset="0"/>
                <a:ea typeface="Verdana" pitchFamily="34" charset="0"/>
                <a:cs typeface="Verdana" pitchFamily="34" charset="0"/>
              </a:rPr>
              <a:t/>
            </a:r>
            <a:br>
              <a:rPr lang="en-US" altLang="en-US" dirty="0">
                <a:solidFill>
                  <a:srgbClr val="FFFF00"/>
                </a:solidFill>
                <a:latin typeface="Verdana" pitchFamily="34" charset="0"/>
                <a:ea typeface="Verdana" pitchFamily="34" charset="0"/>
                <a:cs typeface="Verdana" pitchFamily="34" charset="0"/>
              </a:rPr>
            </a:br>
            <a:r>
              <a:rPr lang="en-US" altLang="en-US" dirty="0" smtClean="0">
                <a:solidFill>
                  <a:srgbClr val="FFFF00"/>
                </a:solidFill>
                <a:latin typeface="Verdana" pitchFamily="34" charset="0"/>
                <a:ea typeface="Verdana" pitchFamily="34" charset="0"/>
                <a:cs typeface="Verdana" pitchFamily="34" charset="0"/>
              </a:rPr>
              <a:t>RCARO’s </a:t>
            </a:r>
            <a:r>
              <a:rPr lang="en-US" altLang="en-US" dirty="0">
                <a:solidFill>
                  <a:srgbClr val="FFFF00"/>
                </a:solidFill>
                <a:latin typeface="Verdana" pitchFamily="34" charset="0"/>
                <a:ea typeface="Verdana" pitchFamily="34" charset="0"/>
                <a:cs typeface="Verdana" pitchFamily="34" charset="0"/>
              </a:rPr>
              <a:t>Future Role</a:t>
            </a:r>
            <a:br>
              <a:rPr lang="en-US" altLang="en-US" dirty="0">
                <a:solidFill>
                  <a:srgbClr val="FFFF00"/>
                </a:solidFill>
                <a:latin typeface="Verdana" pitchFamily="34" charset="0"/>
                <a:ea typeface="Verdana" pitchFamily="34" charset="0"/>
                <a:cs typeface="Verdana" pitchFamily="34" charset="0"/>
              </a:rPr>
            </a:br>
            <a:r>
              <a:rPr lang="en-GB" altLang="en-US" dirty="0">
                <a:solidFill>
                  <a:srgbClr val="FFFF00"/>
                </a:solidFill>
                <a:latin typeface="Verdana" pitchFamily="34" charset="0"/>
                <a:ea typeface="Verdana" pitchFamily="34" charset="0"/>
                <a:cs typeface="Verdana" pitchFamily="34" charset="0"/>
              </a:rPr>
              <a:t/>
            </a:r>
            <a:br>
              <a:rPr lang="en-GB" altLang="en-US" dirty="0">
                <a:solidFill>
                  <a:srgbClr val="FFFF00"/>
                </a:solidFill>
                <a:latin typeface="Verdana" pitchFamily="34" charset="0"/>
                <a:ea typeface="Verdana" pitchFamily="34" charset="0"/>
                <a:cs typeface="Verdana" pitchFamily="34" charset="0"/>
              </a:rPr>
            </a:br>
            <a:endParaRPr lang="en-US" altLang="en-US" dirty="0" smtClean="0">
              <a:solidFill>
                <a:srgbClr val="FFFFFF"/>
              </a:solidFill>
              <a:latin typeface="Verdana" pitchFamily="34" charset="0"/>
              <a:ea typeface="Verdana" pitchFamily="34" charset="0"/>
              <a:cs typeface="Verdana" pitchFamily="34" charset="0"/>
            </a:endParaRPr>
          </a:p>
        </p:txBody>
      </p:sp>
      <p:sp>
        <p:nvSpPr>
          <p:cNvPr id="3075" name="Rectangle 3"/>
          <p:cNvSpPr>
            <a:spLocks noGrp="1" noChangeArrowheads="1"/>
          </p:cNvSpPr>
          <p:nvPr>
            <p:ph type="subTitle" idx="1"/>
          </p:nvPr>
        </p:nvSpPr>
        <p:spPr>
          <a:xfrm>
            <a:off x="290513" y="3933056"/>
            <a:ext cx="8534400" cy="1080120"/>
          </a:xfrm>
        </p:spPr>
        <p:txBody>
          <a:bodyPr/>
          <a:lstStyle/>
          <a:p>
            <a:pPr marL="533400" indent="-533400" eaLnBrk="1" hangingPunct="1">
              <a:lnSpc>
                <a:spcPct val="80000"/>
              </a:lnSpc>
            </a:pPr>
            <a:endParaRPr lang="en-GB" altLang="en-US" sz="2800" dirty="0" smtClean="0">
              <a:latin typeface="Verdana" pitchFamily="34" charset="0"/>
            </a:endParaRPr>
          </a:p>
          <a:p>
            <a:pPr marL="533400" indent="-533400" eaLnBrk="1" hangingPunct="1">
              <a:lnSpc>
                <a:spcPct val="80000"/>
              </a:lnSpc>
            </a:pPr>
            <a:r>
              <a:rPr lang="en-GB" altLang="en-US" sz="2000" b="1" i="1" dirty="0" smtClean="0"/>
              <a:t>Jeju, 19-21 January 2016</a:t>
            </a:r>
          </a:p>
          <a:p>
            <a:pPr marL="533400" indent="-533400" eaLnBrk="1" hangingPunct="1">
              <a:lnSpc>
                <a:spcPct val="80000"/>
              </a:lnSpc>
            </a:pPr>
            <a:endParaRPr lang="en-GB" altLang="en-US" sz="2800" dirty="0" smtClean="0">
              <a:latin typeface="Verdana" pitchFamily="34" charset="0"/>
            </a:endParaRPr>
          </a:p>
        </p:txBody>
      </p:sp>
    </p:spTree>
    <p:extLst>
      <p:ext uri="{BB962C8B-B14F-4D97-AF65-F5344CB8AC3E}">
        <p14:creationId xmlns:p14="http://schemas.microsoft.com/office/powerpoint/2010/main" val="562202175"/>
      </p:ext>
    </p:extLst>
  </p:cSld>
  <p:clrMapOvr>
    <a:masterClrMapping/>
  </p:clrMapOvr>
  <p:transition spd="slow">
    <p:wheel spokes="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7504" y="83355"/>
            <a:ext cx="8856984" cy="646331"/>
          </a:xfrm>
          <a:prstGeom prst="rect">
            <a:avLst/>
          </a:prstGeom>
          <a:noFill/>
        </p:spPr>
        <p:txBody>
          <a:bodyPr wrap="square" rtlCol="0">
            <a:spAutoFit/>
          </a:bodyPr>
          <a:lstStyle/>
          <a:p>
            <a:pPr algn="ctr"/>
            <a:r>
              <a:rPr lang="en-US" sz="3600" b="1" dirty="0">
                <a:solidFill>
                  <a:srgbClr val="AAAACA">
                    <a:lumMod val="20000"/>
                    <a:lumOff val="80000"/>
                  </a:srgbClr>
                </a:solidFill>
                <a:latin typeface="Verdana" pitchFamily="34" charset="0"/>
                <a:ea typeface="Verdana" pitchFamily="34" charset="0"/>
                <a:cs typeface="Verdana" pitchFamily="34" charset="0"/>
              </a:rPr>
              <a:t>IAEA’s Role under the 1987 RCA</a:t>
            </a:r>
            <a:endParaRPr lang="en-US" sz="1800" b="1" dirty="0">
              <a:solidFill>
                <a:schemeClr val="accent3">
                  <a:lumMod val="20000"/>
                  <a:lumOff val="80000"/>
                </a:schemeClr>
              </a:solidFill>
              <a:latin typeface="Verdana" pitchFamily="34" charset="0"/>
              <a:ea typeface="Verdana" pitchFamily="34" charset="0"/>
              <a:cs typeface="Verdana" pitchFamily="34" charset="0"/>
            </a:endParaRPr>
          </a:p>
        </p:txBody>
      </p:sp>
      <p:sp>
        <p:nvSpPr>
          <p:cNvPr id="2" name="TextBox 1"/>
          <p:cNvSpPr txBox="1"/>
          <p:nvPr/>
        </p:nvSpPr>
        <p:spPr>
          <a:xfrm>
            <a:off x="0" y="1268760"/>
            <a:ext cx="8748464" cy="3834896"/>
          </a:xfrm>
          <a:prstGeom prst="rect">
            <a:avLst/>
          </a:prstGeom>
          <a:noFill/>
        </p:spPr>
        <p:txBody>
          <a:bodyPr wrap="square" rtlCol="0">
            <a:spAutoFit/>
          </a:bodyPr>
          <a:lstStyle/>
          <a:p>
            <a:pPr lvl="1" eaLnBrk="1" hangingPunct="1">
              <a:lnSpc>
                <a:spcPct val="80000"/>
              </a:lnSpc>
              <a:buClr>
                <a:srgbClr val="FFFF00"/>
              </a:buClr>
            </a:pPr>
            <a:endParaRPr lang="en-GB" sz="1600" dirty="0">
              <a:solidFill>
                <a:srgbClr val="FFFFCC"/>
              </a:solidFill>
              <a:latin typeface="Verdana" panose="020B0604030504040204" pitchFamily="34" charset="0"/>
              <a:ea typeface="Verdana" panose="020B0604030504040204" pitchFamily="34" charset="0"/>
              <a:cs typeface="Verdana" panose="020B0604030504040204" pitchFamily="34" charset="0"/>
            </a:endParaRPr>
          </a:p>
          <a:p>
            <a:pPr marL="914400" lvl="1" indent="-457200" eaLnBrk="1" hangingPunct="1">
              <a:lnSpc>
                <a:spcPct val="80000"/>
              </a:lnSpc>
              <a:buClr>
                <a:srgbClr val="FFFF00"/>
              </a:buClr>
              <a:buFont typeface="+mj-lt"/>
              <a:buAutoNum type="arabicPeriod" startAt="5"/>
            </a:pPr>
            <a:r>
              <a:rPr lang="en-GB"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All </a:t>
            </a:r>
            <a:r>
              <a:rPr lang="en-GB" i="1" dirty="0">
                <a:solidFill>
                  <a:srgbClr val="FFFF00"/>
                </a:solidFill>
                <a:latin typeface="Verdana" panose="020B0604030504040204" pitchFamily="34" charset="0"/>
                <a:ea typeface="Verdana" panose="020B0604030504040204" pitchFamily="34" charset="0"/>
                <a:cs typeface="Verdana" panose="020B0604030504040204" pitchFamily="34" charset="0"/>
              </a:rPr>
              <a:t>of the functions of the Agency under the 1987 RCA, as briefly summarized above, have to be restrictively interpreted based on the text of the Agreement itself since, as was pointed out above, </a:t>
            </a:r>
            <a:r>
              <a:rPr lang="en-GB" b="1" i="1" u="sng" dirty="0">
                <a:solidFill>
                  <a:srgbClr val="FFFF00"/>
                </a:solidFill>
                <a:latin typeface="Verdana" panose="020B0604030504040204" pitchFamily="34" charset="0"/>
                <a:ea typeface="Verdana" panose="020B0604030504040204" pitchFamily="34" charset="0"/>
                <a:cs typeface="Verdana" panose="020B0604030504040204" pitchFamily="34" charset="0"/>
              </a:rPr>
              <a:t>the IAEA is not a Party thereto</a:t>
            </a:r>
            <a:r>
              <a:rPr lang="en-GB" i="1" dirty="0">
                <a:solidFill>
                  <a:srgbClr val="FFFF00"/>
                </a:solidFill>
                <a:latin typeface="Verdana" panose="020B0604030504040204" pitchFamily="34" charset="0"/>
                <a:ea typeface="Verdana" panose="020B0604030504040204" pitchFamily="34" charset="0"/>
                <a:cs typeface="Verdana" panose="020B0604030504040204" pitchFamily="34" charset="0"/>
              </a:rPr>
              <a:t>. </a:t>
            </a:r>
            <a:endParaRPr lang="en-GB" i="1" dirty="0" smtClean="0">
              <a:solidFill>
                <a:srgbClr val="FFFF00"/>
              </a:solidFill>
              <a:latin typeface="Verdana" panose="020B0604030504040204" pitchFamily="34" charset="0"/>
              <a:ea typeface="Verdana" panose="020B0604030504040204" pitchFamily="34" charset="0"/>
              <a:cs typeface="Verdana" panose="020B0604030504040204" pitchFamily="34" charset="0"/>
            </a:endParaRPr>
          </a:p>
          <a:p>
            <a:pPr marL="914400" lvl="1" indent="-457200" eaLnBrk="1" hangingPunct="1">
              <a:lnSpc>
                <a:spcPct val="80000"/>
              </a:lnSpc>
              <a:buClr>
                <a:srgbClr val="FFFF00"/>
              </a:buClr>
              <a:buFont typeface="+mj-lt"/>
              <a:buAutoNum type="arabicPeriod" startAt="5"/>
            </a:pPr>
            <a:endParaRPr lang="en-GB" i="1" dirty="0" smtClean="0">
              <a:solidFill>
                <a:srgbClr val="FFFF00"/>
              </a:solidFill>
              <a:latin typeface="Verdana" panose="020B0604030504040204" pitchFamily="34" charset="0"/>
              <a:ea typeface="Verdana" panose="020B0604030504040204" pitchFamily="34" charset="0"/>
              <a:cs typeface="Verdana" panose="020B0604030504040204" pitchFamily="34" charset="0"/>
            </a:endParaRPr>
          </a:p>
          <a:p>
            <a:pPr marL="914400" lvl="1" indent="-457200" eaLnBrk="1" hangingPunct="1">
              <a:lnSpc>
                <a:spcPct val="80000"/>
              </a:lnSpc>
              <a:buClr>
                <a:srgbClr val="FFFF00"/>
              </a:buClr>
              <a:buFont typeface="+mj-lt"/>
              <a:buAutoNum type="arabicPeriod" startAt="5"/>
            </a:pPr>
            <a:endParaRPr lang="en-GB" i="1" dirty="0" smtClean="0">
              <a:solidFill>
                <a:srgbClr val="FFFF00"/>
              </a:solidFill>
              <a:latin typeface="Verdana" panose="020B0604030504040204" pitchFamily="34" charset="0"/>
              <a:ea typeface="Verdana" panose="020B0604030504040204" pitchFamily="34" charset="0"/>
              <a:cs typeface="Verdana" panose="020B0604030504040204" pitchFamily="34" charset="0"/>
            </a:endParaRPr>
          </a:p>
          <a:p>
            <a:pPr marL="914400" lvl="1" indent="-457200" eaLnBrk="1" hangingPunct="1">
              <a:lnSpc>
                <a:spcPct val="80000"/>
              </a:lnSpc>
              <a:buClr>
                <a:srgbClr val="FFFF00"/>
              </a:buClr>
              <a:buFont typeface="+mj-lt"/>
              <a:buAutoNum type="arabicPeriod" startAt="5"/>
            </a:pPr>
            <a:r>
              <a:rPr lang="en-GB"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The </a:t>
            </a:r>
            <a:r>
              <a:rPr lang="en-GB" i="1" dirty="0">
                <a:solidFill>
                  <a:srgbClr val="FFFF00"/>
                </a:solidFill>
                <a:latin typeface="Verdana" panose="020B0604030504040204" pitchFamily="34" charset="0"/>
                <a:ea typeface="Verdana" panose="020B0604030504040204" pitchFamily="34" charset="0"/>
                <a:cs typeface="Verdana" panose="020B0604030504040204" pitchFamily="34" charset="0"/>
              </a:rPr>
              <a:t>Agency is, in particular, </a:t>
            </a:r>
            <a:r>
              <a:rPr lang="en-GB" b="1" i="1" u="sng" dirty="0">
                <a:solidFill>
                  <a:srgbClr val="FFFF00"/>
                </a:solidFill>
                <a:latin typeface="Verdana" panose="020B0604030504040204" pitchFamily="34" charset="0"/>
                <a:ea typeface="Verdana" panose="020B0604030504040204" pitchFamily="34" charset="0"/>
                <a:cs typeface="Verdana" panose="020B0604030504040204" pitchFamily="34" charset="0"/>
              </a:rPr>
              <a:t>not bound by broader interpretations</a:t>
            </a:r>
            <a:r>
              <a:rPr lang="en-GB" i="1" dirty="0">
                <a:solidFill>
                  <a:srgbClr val="FFFF00"/>
                </a:solidFill>
                <a:latin typeface="Verdana" panose="020B0604030504040204" pitchFamily="34" charset="0"/>
                <a:ea typeface="Verdana" panose="020B0604030504040204" pitchFamily="34" charset="0"/>
                <a:cs typeface="Verdana" panose="020B0604030504040204" pitchFamily="34" charset="0"/>
              </a:rPr>
              <a:t> that may have been adopted by the </a:t>
            </a:r>
            <a:r>
              <a:rPr lang="en-GB"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GPs through </a:t>
            </a:r>
            <a:r>
              <a:rPr lang="en-GB" i="1" dirty="0">
                <a:solidFill>
                  <a:srgbClr val="FFFF00"/>
                </a:solidFill>
                <a:latin typeface="Verdana" panose="020B0604030504040204" pitchFamily="34" charset="0"/>
                <a:ea typeface="Verdana" panose="020B0604030504040204" pitchFamily="34" charset="0"/>
                <a:cs typeface="Verdana" panose="020B0604030504040204" pitchFamily="34" charset="0"/>
              </a:rPr>
              <a:t>the RCA </a:t>
            </a:r>
            <a:r>
              <a:rPr lang="en-GB"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GOR or </a:t>
            </a:r>
            <a:r>
              <a:rPr lang="en-GB" i="1" dirty="0">
                <a:solidFill>
                  <a:srgbClr val="FFFF00"/>
                </a:solidFill>
                <a:latin typeface="Verdana" panose="020B0604030504040204" pitchFamily="34" charset="0"/>
                <a:ea typeface="Verdana" panose="020B0604030504040204" pitchFamily="34" charset="0"/>
                <a:cs typeface="Verdana" panose="020B0604030504040204" pitchFamily="34" charset="0"/>
              </a:rPr>
              <a:t>otherwise.  </a:t>
            </a:r>
          </a:p>
          <a:p>
            <a:pPr marL="914400" lvl="1" indent="-457200" eaLnBrk="1" hangingPunct="1">
              <a:lnSpc>
                <a:spcPct val="80000"/>
              </a:lnSpc>
              <a:buClr>
                <a:srgbClr val="FFFF00"/>
              </a:buClr>
              <a:buFont typeface="+mj-lt"/>
              <a:buAutoNum type="arabicPeriod" startAt="5"/>
            </a:pPr>
            <a:endParaRPr lang="en-GB" dirty="0" smtClean="0">
              <a:solidFill>
                <a:srgbClr val="FFFF0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863791128"/>
      </p:ext>
    </p:extLst>
  </p:cSld>
  <p:clrMapOvr>
    <a:masterClrMapping/>
  </p:clrMapOvr>
  <p:transition spd="slow">
    <p:wheel spokes="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485822"/>
            <a:ext cx="8896003" cy="4967514"/>
          </a:xfrm>
          <a:prstGeom prst="rect">
            <a:avLst/>
          </a:prstGeom>
          <a:noFill/>
        </p:spPr>
        <p:txBody>
          <a:bodyPr wrap="square" rtlCol="0">
            <a:spAutoFit/>
          </a:bodyPr>
          <a:lstStyle/>
          <a:p>
            <a:pPr marL="914400" lvl="1" indent="-457200">
              <a:lnSpc>
                <a:spcPct val="80000"/>
              </a:lnSpc>
              <a:buClr>
                <a:srgbClr val="FFFF00"/>
              </a:buClr>
              <a:buFont typeface="+mj-lt"/>
              <a:buAutoNum type="arabicPeriod"/>
            </a:pPr>
            <a:r>
              <a:rPr lang="en-GB" i="1" dirty="0" smtClean="0">
                <a:solidFill>
                  <a:srgbClr val="FFFF00"/>
                </a:solidFill>
                <a:latin typeface="Verdana" pitchFamily="34" charset="0"/>
                <a:ea typeface="Verdana" pitchFamily="34" charset="0"/>
                <a:cs typeface="Verdana" pitchFamily="34" charset="0"/>
              </a:rPr>
              <a:t>The main </a:t>
            </a:r>
            <a:r>
              <a:rPr lang="en-GB" i="1" dirty="0">
                <a:solidFill>
                  <a:srgbClr val="FFFF00"/>
                </a:solidFill>
                <a:latin typeface="Verdana" pitchFamily="34" charset="0"/>
                <a:ea typeface="Verdana" pitchFamily="34" charset="0"/>
                <a:cs typeface="Verdana" pitchFamily="34" charset="0"/>
              </a:rPr>
              <a:t>purpose of the Agreement is to further cooperation among the </a:t>
            </a:r>
            <a:r>
              <a:rPr lang="en-GB" i="1" dirty="0" smtClean="0">
                <a:solidFill>
                  <a:srgbClr val="FFFF00"/>
                </a:solidFill>
                <a:latin typeface="Verdana" pitchFamily="34" charset="0"/>
                <a:ea typeface="Verdana" pitchFamily="34" charset="0"/>
                <a:cs typeface="Verdana" pitchFamily="34" charset="0"/>
              </a:rPr>
              <a:t>GPs within </a:t>
            </a:r>
            <a:r>
              <a:rPr lang="en-GB" i="1" dirty="0">
                <a:solidFill>
                  <a:srgbClr val="FFFF00"/>
                </a:solidFill>
                <a:latin typeface="Verdana" pitchFamily="34" charset="0"/>
                <a:ea typeface="Verdana" pitchFamily="34" charset="0"/>
                <a:cs typeface="Verdana" pitchFamily="34" charset="0"/>
              </a:rPr>
              <a:t>the context of the Agency’s own function to </a:t>
            </a:r>
            <a:r>
              <a:rPr lang="en-GB" i="1" dirty="0" smtClean="0">
                <a:solidFill>
                  <a:srgbClr val="FFFF00"/>
                </a:solidFill>
                <a:latin typeface="Verdana" pitchFamily="34" charset="0"/>
                <a:ea typeface="Verdana" pitchFamily="34" charset="0"/>
                <a:cs typeface="Verdana" pitchFamily="34" charset="0"/>
              </a:rPr>
              <a:t>“encourage </a:t>
            </a:r>
            <a:r>
              <a:rPr lang="en-GB" i="1" dirty="0">
                <a:solidFill>
                  <a:srgbClr val="FFFF00"/>
                </a:solidFill>
                <a:latin typeface="Verdana" pitchFamily="34" charset="0"/>
                <a:ea typeface="Verdana" pitchFamily="34" charset="0"/>
                <a:cs typeface="Verdana" pitchFamily="34" charset="0"/>
              </a:rPr>
              <a:t>and assist </a:t>
            </a:r>
            <a:r>
              <a:rPr lang="en-GB" i="1" dirty="0" smtClean="0">
                <a:solidFill>
                  <a:srgbClr val="FFFF00"/>
                </a:solidFill>
                <a:latin typeface="Verdana" pitchFamily="34" charset="0"/>
                <a:ea typeface="Verdana" pitchFamily="34" charset="0"/>
                <a:cs typeface="Verdana" pitchFamily="34" charset="0"/>
              </a:rPr>
              <a:t>research </a:t>
            </a:r>
            <a:r>
              <a:rPr lang="en-GB" i="1" dirty="0">
                <a:solidFill>
                  <a:srgbClr val="FFFF00"/>
                </a:solidFill>
                <a:latin typeface="Verdana" pitchFamily="34" charset="0"/>
                <a:ea typeface="Verdana" pitchFamily="34" charset="0"/>
                <a:cs typeface="Verdana" pitchFamily="34" charset="0"/>
              </a:rPr>
              <a:t>on, and the development and practical application of, atomic energy for peaceful uses”. </a:t>
            </a:r>
          </a:p>
          <a:p>
            <a:pPr marL="914400" lvl="1" indent="-457200">
              <a:lnSpc>
                <a:spcPct val="80000"/>
              </a:lnSpc>
              <a:buClr>
                <a:srgbClr val="FFFF00"/>
              </a:buClr>
              <a:buFont typeface="+mj-lt"/>
              <a:buAutoNum type="arabicPeriod"/>
            </a:pPr>
            <a:endParaRPr lang="en-GB" i="1" dirty="0" smtClean="0">
              <a:solidFill>
                <a:srgbClr val="FFFF00"/>
              </a:solidFill>
              <a:latin typeface="Verdana" panose="020B0604030504040204" pitchFamily="34" charset="0"/>
              <a:ea typeface="Verdana" panose="020B0604030504040204" pitchFamily="34" charset="0"/>
              <a:cs typeface="Verdana" panose="020B0604030504040204" pitchFamily="34" charset="0"/>
            </a:endParaRPr>
          </a:p>
          <a:p>
            <a:pPr marL="914400" lvl="1" indent="-457200">
              <a:lnSpc>
                <a:spcPct val="80000"/>
              </a:lnSpc>
              <a:buClr>
                <a:srgbClr val="FFFF00"/>
              </a:buClr>
              <a:buFont typeface="+mj-lt"/>
              <a:buAutoNum type="arabicPeriod"/>
            </a:pPr>
            <a:r>
              <a:rPr lang="en-GB"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The 1987 RCA does not envisage the participation of the GPs in cooperative projects with no involvement of the IAEA – “</a:t>
            </a:r>
            <a:r>
              <a:rPr lang="en-US"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GPs in </a:t>
            </a:r>
            <a:r>
              <a:rPr lang="en-US" i="1" dirty="0">
                <a:solidFill>
                  <a:srgbClr val="FFFF00"/>
                </a:solidFill>
                <a:latin typeface="Verdana" panose="020B0604030504040204" pitchFamily="34" charset="0"/>
                <a:ea typeface="Verdana" panose="020B0604030504040204" pitchFamily="34" charset="0"/>
                <a:cs typeface="Verdana" panose="020B0604030504040204" pitchFamily="34" charset="0"/>
              </a:rPr>
              <a:t>cooperation with each other and the Agency</a:t>
            </a:r>
            <a:r>
              <a:rPr lang="en-US"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 and the </a:t>
            </a:r>
            <a:r>
              <a:rPr lang="en-US" i="1" dirty="0">
                <a:solidFill>
                  <a:srgbClr val="FFFF00"/>
                </a:solidFill>
                <a:latin typeface="Verdana" panose="020B0604030504040204" pitchFamily="34" charset="0"/>
                <a:ea typeface="Verdana" panose="020B0604030504040204" pitchFamily="34" charset="0"/>
                <a:cs typeface="Verdana" panose="020B0604030504040204" pitchFamily="34" charset="0"/>
              </a:rPr>
              <a:t>IAEA’s involvement is required, though in varying degrees, in all projects </a:t>
            </a:r>
            <a:r>
              <a:rPr lang="en-US"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thereunder.</a:t>
            </a:r>
            <a:endParaRPr lang="en-GB" i="1" dirty="0" smtClean="0">
              <a:solidFill>
                <a:srgbClr val="FFFF00"/>
              </a:solidFill>
              <a:latin typeface="Verdana" panose="020B0604030504040204" pitchFamily="34" charset="0"/>
              <a:ea typeface="Verdana" panose="020B0604030504040204" pitchFamily="34" charset="0"/>
              <a:cs typeface="Verdana" panose="020B0604030504040204" pitchFamily="34" charset="0"/>
            </a:endParaRPr>
          </a:p>
          <a:p>
            <a:pPr marL="914400" lvl="1" indent="-457200">
              <a:lnSpc>
                <a:spcPct val="80000"/>
              </a:lnSpc>
              <a:buClr>
                <a:srgbClr val="FFFF00"/>
              </a:buClr>
              <a:buFont typeface="+mj-lt"/>
              <a:buAutoNum type="arabicPeriod"/>
            </a:pPr>
            <a:endParaRPr lang="en-GB" dirty="0">
              <a:solidFill>
                <a:srgbClr val="FFFF00"/>
              </a:solidFill>
              <a:latin typeface="Verdana" pitchFamily="34" charset="0"/>
              <a:ea typeface="Verdana" pitchFamily="34" charset="0"/>
              <a:cs typeface="Verdana" pitchFamily="34" charset="0"/>
            </a:endParaRPr>
          </a:p>
          <a:p>
            <a:pPr marL="457200" indent="-457200">
              <a:buClr>
                <a:srgbClr val="FFFF00"/>
              </a:buClr>
              <a:buFont typeface="+mj-lt"/>
              <a:buAutoNum type="arabicPeriod"/>
            </a:pPr>
            <a:endParaRPr lang="en-GB" dirty="0" smtClean="0">
              <a:solidFill>
                <a:srgbClr val="FFFF00"/>
              </a:solidFill>
              <a:latin typeface="Verdana" pitchFamily="34" charset="0"/>
              <a:ea typeface="Verdana" pitchFamily="34" charset="0"/>
              <a:cs typeface="Verdana" pitchFamily="34" charset="0"/>
            </a:endParaRPr>
          </a:p>
          <a:p>
            <a:endParaRPr lang="en-GB" dirty="0"/>
          </a:p>
        </p:txBody>
      </p:sp>
      <p:sp>
        <p:nvSpPr>
          <p:cNvPr id="4" name="TextBox 3"/>
          <p:cNvSpPr txBox="1"/>
          <p:nvPr/>
        </p:nvSpPr>
        <p:spPr>
          <a:xfrm>
            <a:off x="179512" y="57350"/>
            <a:ext cx="8716491" cy="1077218"/>
          </a:xfrm>
          <a:prstGeom prst="rect">
            <a:avLst/>
          </a:prstGeom>
          <a:noFill/>
        </p:spPr>
        <p:txBody>
          <a:bodyPr wrap="square" rtlCol="0">
            <a:spAutoFit/>
          </a:bodyPr>
          <a:lstStyle/>
          <a:p>
            <a:pPr algn="ctr"/>
            <a:r>
              <a:rPr lang="en-GB" sz="3200" b="1" dirty="0" smtClean="0">
                <a:latin typeface="Verdana" panose="020B0604030504040204" pitchFamily="34" charset="0"/>
                <a:ea typeface="Verdana" panose="020B0604030504040204" pitchFamily="34" charset="0"/>
                <a:cs typeface="Verdana" panose="020B0604030504040204" pitchFamily="34" charset="0"/>
              </a:rPr>
              <a:t>IAEA’s Involvement in </a:t>
            </a:r>
            <a:r>
              <a:rPr lang="en-GB" sz="3200" b="1" dirty="0">
                <a:latin typeface="Verdana" panose="020B0604030504040204" pitchFamily="34" charset="0"/>
                <a:ea typeface="Verdana" panose="020B0604030504040204" pitchFamily="34" charset="0"/>
                <a:cs typeface="Verdana" panose="020B0604030504040204" pitchFamily="34" charset="0"/>
              </a:rPr>
              <a:t>RCA </a:t>
            </a:r>
            <a:r>
              <a:rPr lang="en-GB" sz="3200" b="1" dirty="0" smtClean="0">
                <a:latin typeface="Verdana" panose="020B0604030504040204" pitchFamily="34" charset="0"/>
                <a:ea typeface="Verdana" panose="020B0604030504040204" pitchFamily="34" charset="0"/>
                <a:cs typeface="Verdana" panose="020B0604030504040204" pitchFamily="34" charset="0"/>
              </a:rPr>
              <a:t>Projects </a:t>
            </a:r>
            <a:r>
              <a:rPr lang="en-GB" sz="3200" b="1" dirty="0">
                <a:latin typeface="Verdana" panose="020B0604030504040204" pitchFamily="34" charset="0"/>
                <a:ea typeface="Verdana" panose="020B0604030504040204" pitchFamily="34" charset="0"/>
                <a:cs typeface="Verdana" panose="020B0604030504040204" pitchFamily="34" charset="0"/>
              </a:rPr>
              <a:t>not </a:t>
            </a:r>
            <a:r>
              <a:rPr lang="en-GB" sz="3200" b="1" dirty="0" smtClean="0">
                <a:latin typeface="Verdana" panose="020B0604030504040204" pitchFamily="34" charset="0"/>
                <a:ea typeface="Verdana" panose="020B0604030504040204" pitchFamily="34" charset="0"/>
                <a:cs typeface="Verdana" panose="020B0604030504040204" pitchFamily="34" charset="0"/>
              </a:rPr>
              <a:t>Funded </a:t>
            </a:r>
            <a:r>
              <a:rPr lang="en-GB" sz="3200" b="1" dirty="0">
                <a:latin typeface="Verdana" panose="020B0604030504040204" pitchFamily="34" charset="0"/>
                <a:ea typeface="Verdana" panose="020B0604030504040204" pitchFamily="34" charset="0"/>
                <a:cs typeface="Verdana" panose="020B0604030504040204" pitchFamily="34" charset="0"/>
              </a:rPr>
              <a:t>through the </a:t>
            </a:r>
            <a:r>
              <a:rPr lang="en-GB" sz="3200" b="1" dirty="0" smtClean="0">
                <a:latin typeface="Verdana" panose="020B0604030504040204" pitchFamily="34" charset="0"/>
                <a:ea typeface="Verdana" panose="020B0604030504040204" pitchFamily="34" charset="0"/>
                <a:cs typeface="Verdana" panose="020B0604030504040204" pitchFamily="34" charset="0"/>
              </a:rPr>
              <a:t>IAEA</a:t>
            </a:r>
            <a:endParaRPr lang="en-GB" sz="32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453019170"/>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5" y="1268760"/>
            <a:ext cx="8788498" cy="2603790"/>
          </a:xfrm>
          <a:prstGeom prst="rect">
            <a:avLst/>
          </a:prstGeom>
          <a:noFill/>
        </p:spPr>
        <p:txBody>
          <a:bodyPr wrap="square" rtlCol="0">
            <a:spAutoFit/>
          </a:bodyPr>
          <a:lstStyle/>
          <a:p>
            <a:pPr marL="914400" lvl="1" indent="-457200">
              <a:lnSpc>
                <a:spcPct val="80000"/>
              </a:lnSpc>
              <a:buClr>
                <a:srgbClr val="FFFF00"/>
              </a:buClr>
              <a:buFont typeface="+mj-lt"/>
              <a:buAutoNum type="arabicPeriod"/>
            </a:pPr>
            <a:endParaRPr lang="en-GB" dirty="0">
              <a:solidFill>
                <a:srgbClr val="FFFF00"/>
              </a:solidFill>
              <a:latin typeface="Verdana" pitchFamily="34" charset="0"/>
              <a:ea typeface="Verdana" pitchFamily="34" charset="0"/>
              <a:cs typeface="Verdana" pitchFamily="34" charset="0"/>
            </a:endParaRPr>
          </a:p>
          <a:p>
            <a:pPr marL="914400" lvl="1" indent="-457200">
              <a:lnSpc>
                <a:spcPct val="80000"/>
              </a:lnSpc>
              <a:buClr>
                <a:srgbClr val="FFFF00"/>
              </a:buClr>
              <a:buFont typeface="+mj-lt"/>
              <a:buAutoNum type="arabicPeriod" startAt="3"/>
            </a:pPr>
            <a:r>
              <a:rPr lang="en-GB" i="1" dirty="0" smtClean="0">
                <a:solidFill>
                  <a:srgbClr val="FFFF00"/>
                </a:solidFill>
                <a:latin typeface="Verdana" pitchFamily="34" charset="0"/>
                <a:ea typeface="Verdana" pitchFamily="34" charset="0"/>
                <a:cs typeface="Verdana" pitchFamily="34" charset="0"/>
              </a:rPr>
              <a:t>This </a:t>
            </a:r>
            <a:r>
              <a:rPr lang="en-GB" i="1" dirty="0">
                <a:solidFill>
                  <a:srgbClr val="FFFF00"/>
                </a:solidFill>
                <a:latin typeface="Verdana" pitchFamily="34" charset="0"/>
                <a:ea typeface="Verdana" pitchFamily="34" charset="0"/>
                <a:cs typeface="Verdana" pitchFamily="34" charset="0"/>
              </a:rPr>
              <a:t>does not mean that the RCA forbids the </a:t>
            </a:r>
            <a:r>
              <a:rPr lang="en-GB" i="1" dirty="0" smtClean="0">
                <a:solidFill>
                  <a:srgbClr val="FFFF00"/>
                </a:solidFill>
                <a:latin typeface="Verdana" pitchFamily="34" charset="0"/>
                <a:ea typeface="Verdana" pitchFamily="34" charset="0"/>
                <a:cs typeface="Verdana" pitchFamily="34" charset="0"/>
              </a:rPr>
              <a:t>GPs to </a:t>
            </a:r>
            <a:r>
              <a:rPr lang="en-GB" i="1" dirty="0">
                <a:solidFill>
                  <a:srgbClr val="FFFF00"/>
                </a:solidFill>
                <a:latin typeface="Verdana" pitchFamily="34" charset="0"/>
                <a:ea typeface="Verdana" pitchFamily="34" charset="0"/>
                <a:cs typeface="Verdana" pitchFamily="34" charset="0"/>
              </a:rPr>
              <a:t>promote, develop and participate in such cooperative projects, but only that such projects would not fall within the umbrella of the 1987 RCA. </a:t>
            </a:r>
          </a:p>
          <a:p>
            <a:pPr marL="457200" indent="-457200">
              <a:buClr>
                <a:srgbClr val="FFFF00"/>
              </a:buClr>
              <a:buFont typeface="+mj-lt"/>
              <a:buAutoNum type="arabicPeriod"/>
            </a:pPr>
            <a:endParaRPr lang="en-GB" dirty="0" smtClean="0">
              <a:solidFill>
                <a:srgbClr val="FFFF00"/>
              </a:solidFill>
              <a:latin typeface="Verdana" pitchFamily="34" charset="0"/>
              <a:ea typeface="Verdana" pitchFamily="34" charset="0"/>
              <a:cs typeface="Verdana" pitchFamily="34" charset="0"/>
            </a:endParaRPr>
          </a:p>
          <a:p>
            <a:endParaRPr lang="en-GB" dirty="0"/>
          </a:p>
        </p:txBody>
      </p:sp>
      <p:sp>
        <p:nvSpPr>
          <p:cNvPr id="4" name="TextBox 3"/>
          <p:cNvSpPr txBox="1"/>
          <p:nvPr/>
        </p:nvSpPr>
        <p:spPr>
          <a:xfrm>
            <a:off x="107505" y="57350"/>
            <a:ext cx="8788498" cy="1077218"/>
          </a:xfrm>
          <a:prstGeom prst="rect">
            <a:avLst/>
          </a:prstGeom>
          <a:noFill/>
        </p:spPr>
        <p:txBody>
          <a:bodyPr wrap="square" rtlCol="0">
            <a:spAutoFit/>
          </a:bodyPr>
          <a:lstStyle/>
          <a:p>
            <a:pPr lvl="0" algn="ctr"/>
            <a:r>
              <a:rPr lang="en-GB" sz="3200" b="1" dirty="0">
                <a:solidFill>
                  <a:srgbClr val="EAEAEA"/>
                </a:solidFill>
                <a:latin typeface="Verdana" panose="020B0604030504040204" pitchFamily="34" charset="0"/>
                <a:ea typeface="Verdana" panose="020B0604030504040204" pitchFamily="34" charset="0"/>
                <a:cs typeface="Verdana" panose="020B0604030504040204" pitchFamily="34" charset="0"/>
              </a:rPr>
              <a:t>IAEA’s Involvement in RCA Projects not Funded through the IAEA</a:t>
            </a:r>
          </a:p>
        </p:txBody>
      </p:sp>
    </p:spTree>
    <p:extLst>
      <p:ext uri="{BB962C8B-B14F-4D97-AF65-F5344CB8AC3E}">
        <p14:creationId xmlns:p14="http://schemas.microsoft.com/office/powerpoint/2010/main" val="3936152861"/>
      </p:ext>
    </p:extLst>
  </p:cSld>
  <p:clrMapOvr>
    <a:masterClrMapping/>
  </p:clrMapOvr>
  <p:transition spd="slow">
    <p:wheel spokes="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fld id="{FA141807-8C11-4636-953D-74E220D7E85B}" type="datetime1">
              <a:rPr lang="en-GB"/>
              <a:pPr/>
              <a:t>2016-01-15</a:t>
            </a:fld>
            <a:endParaRPr lang="en-GB" dirty="0"/>
          </a:p>
        </p:txBody>
      </p:sp>
      <p:sp>
        <p:nvSpPr>
          <p:cNvPr id="9" name="Slide Number Placeholder 5"/>
          <p:cNvSpPr>
            <a:spLocks noGrp="1"/>
          </p:cNvSpPr>
          <p:nvPr>
            <p:ph type="sldNum" sz="quarter" idx="12"/>
          </p:nvPr>
        </p:nvSpPr>
        <p:spPr/>
        <p:txBody>
          <a:bodyPr/>
          <a:lstStyle/>
          <a:p>
            <a:fld id="{54EC2A8C-7D26-4427-BAC2-5B2EE008EF1B}" type="slidenum">
              <a:rPr lang="en-GB"/>
              <a:pPr/>
              <a:t>13</a:t>
            </a:fld>
            <a:endParaRPr lang="en-GB" dirty="0"/>
          </a:p>
        </p:txBody>
      </p:sp>
      <p:sp>
        <p:nvSpPr>
          <p:cNvPr id="317442" name="Rectangle 2"/>
          <p:cNvSpPr>
            <a:spLocks noChangeArrowheads="1"/>
          </p:cNvSpPr>
          <p:nvPr/>
        </p:nvSpPr>
        <p:spPr bwMode="auto">
          <a:xfrm>
            <a:off x="282575" y="228600"/>
            <a:ext cx="8534400" cy="762000"/>
          </a:xfrm>
          <a:prstGeom prst="rect">
            <a:avLst/>
          </a:prstGeom>
          <a:noFill/>
          <a:ln w="9525">
            <a:noFill/>
            <a:miter lim="800000"/>
            <a:headEnd/>
            <a:tailEnd/>
          </a:ln>
          <a:effectLst/>
        </p:spPr>
        <p:txBody>
          <a:bodyPr anchor="ctr"/>
          <a:lstStyle/>
          <a:p>
            <a:pPr algn="ctr">
              <a:lnSpc>
                <a:spcPct val="100000"/>
              </a:lnSpc>
              <a:spcBef>
                <a:spcPct val="0"/>
              </a:spcBef>
              <a:buClrTx/>
              <a:buSzTx/>
            </a:pPr>
            <a:endParaRPr lang="en-GB" sz="3200" b="1" i="0" dirty="0">
              <a:solidFill>
                <a:srgbClr val="66CCFF"/>
              </a:solidFill>
              <a:effectLst>
                <a:outerShdw blurRad="38100" dist="38100" dir="2700000" algn="tl">
                  <a:srgbClr val="C0C0C0"/>
                </a:outerShdw>
              </a:effectLst>
            </a:endParaRPr>
          </a:p>
        </p:txBody>
      </p:sp>
      <p:sp>
        <p:nvSpPr>
          <p:cNvPr id="317443" name="Rectangle 3"/>
          <p:cNvSpPr>
            <a:spLocks noChangeArrowheads="1"/>
          </p:cNvSpPr>
          <p:nvPr/>
        </p:nvSpPr>
        <p:spPr bwMode="auto">
          <a:xfrm>
            <a:off x="528638" y="1835150"/>
            <a:ext cx="7954962" cy="3635375"/>
          </a:xfrm>
          <a:prstGeom prst="rect">
            <a:avLst/>
          </a:prstGeom>
          <a:noFill/>
          <a:ln w="9525">
            <a:noFill/>
            <a:miter lim="800000"/>
            <a:headEnd/>
            <a:tailEnd/>
          </a:ln>
          <a:effectLst/>
        </p:spPr>
        <p:txBody>
          <a:bodyPr/>
          <a:lstStyle/>
          <a:p>
            <a:pPr marL="765175" indent="-765175">
              <a:lnSpc>
                <a:spcPct val="100000"/>
              </a:lnSpc>
              <a:buFontTx/>
              <a:buChar char="•"/>
            </a:pPr>
            <a:endParaRPr lang="en-GB" sz="2800" b="1" i="0" dirty="0"/>
          </a:p>
        </p:txBody>
      </p:sp>
      <p:sp>
        <p:nvSpPr>
          <p:cNvPr id="317444" name="Text Box 4"/>
          <p:cNvSpPr txBox="1">
            <a:spLocks noChangeArrowheads="1"/>
          </p:cNvSpPr>
          <p:nvPr/>
        </p:nvSpPr>
        <p:spPr bwMode="auto">
          <a:xfrm>
            <a:off x="1863725" y="2386013"/>
            <a:ext cx="6118225" cy="476250"/>
          </a:xfrm>
          <a:prstGeom prst="rect">
            <a:avLst/>
          </a:prstGeom>
          <a:noFill/>
          <a:ln w="3175">
            <a:noFill/>
            <a:miter lim="800000"/>
            <a:headEnd/>
            <a:tailEnd/>
          </a:ln>
          <a:effectLst/>
        </p:spPr>
        <p:txBody>
          <a:bodyPr>
            <a:spAutoFit/>
          </a:bodyPr>
          <a:lstStyle/>
          <a:p>
            <a:pPr>
              <a:spcBef>
                <a:spcPct val="50000"/>
              </a:spcBef>
              <a:buClr>
                <a:srgbClr val="99CCFF"/>
              </a:buClr>
              <a:buSzPct val="110000"/>
              <a:buFont typeface="Wingdings" pitchFamily="2" charset="2"/>
              <a:buChar char="Ü"/>
            </a:pPr>
            <a:endParaRPr lang="en-GB" sz="2800" b="1" i="0" dirty="0">
              <a:solidFill>
                <a:srgbClr val="FFFFFF"/>
              </a:solidFill>
              <a:effectLst>
                <a:outerShdw blurRad="38100" dist="38100" dir="2700000" algn="tl">
                  <a:srgbClr val="C0C0C0"/>
                </a:outerShdw>
              </a:effectLst>
              <a:cs typeface="Arial" charset="0"/>
            </a:endParaRPr>
          </a:p>
        </p:txBody>
      </p:sp>
      <p:pic>
        <p:nvPicPr>
          <p:cNvPr id="317445" name="Picture 5" descr="j0398383"/>
          <p:cNvPicPr>
            <a:picLocks noChangeAspect="1" noChangeArrowheads="1"/>
          </p:cNvPicPr>
          <p:nvPr/>
        </p:nvPicPr>
        <p:blipFill>
          <a:blip r:embed="rId2" cstate="print"/>
          <a:srcRect/>
          <a:stretch>
            <a:fillRect/>
          </a:stretch>
        </p:blipFill>
        <p:spPr bwMode="auto">
          <a:xfrm>
            <a:off x="2701925" y="1227138"/>
            <a:ext cx="3932238" cy="2786062"/>
          </a:xfrm>
          <a:prstGeom prst="rect">
            <a:avLst/>
          </a:prstGeom>
          <a:noFill/>
        </p:spPr>
      </p:pic>
      <p:sp>
        <p:nvSpPr>
          <p:cNvPr id="317446" name="Text Box 6"/>
          <p:cNvSpPr txBox="1">
            <a:spLocks noChangeArrowheads="1"/>
          </p:cNvSpPr>
          <p:nvPr/>
        </p:nvSpPr>
        <p:spPr bwMode="auto">
          <a:xfrm>
            <a:off x="261938" y="4354513"/>
            <a:ext cx="8651875" cy="523220"/>
          </a:xfrm>
          <a:prstGeom prst="rect">
            <a:avLst/>
          </a:prstGeom>
          <a:noFill/>
          <a:ln w="3175">
            <a:noFill/>
            <a:miter lim="800000"/>
            <a:headEnd/>
            <a:tailEnd/>
          </a:ln>
          <a:effectLst/>
        </p:spPr>
        <p:txBody>
          <a:bodyPr>
            <a:spAutoFit/>
          </a:bodyPr>
          <a:lstStyle/>
          <a:p>
            <a:pPr algn="ctr">
              <a:spcBef>
                <a:spcPct val="50000"/>
              </a:spcBef>
              <a:buClr>
                <a:srgbClr val="99CCFF"/>
              </a:buClr>
              <a:buSzPct val="110000"/>
              <a:buFont typeface="Wingdings" pitchFamily="2" charset="2"/>
              <a:buNone/>
            </a:pPr>
            <a:r>
              <a:rPr lang="en-GB" sz="2800" i="1" dirty="0">
                <a:solidFill>
                  <a:srgbClr val="FFFF00"/>
                </a:solidFill>
                <a:latin typeface="Arial Unicode MS" pitchFamily="34" charset="-128"/>
                <a:ea typeface="Arial Unicode MS" pitchFamily="34" charset="-128"/>
                <a:cs typeface="Arial Unicode MS" pitchFamily="34" charset="-128"/>
              </a:rPr>
              <a:t>Thank you </a:t>
            </a:r>
            <a:r>
              <a:rPr lang="en-GB" sz="2800" i="1" dirty="0" smtClean="0">
                <a:solidFill>
                  <a:srgbClr val="FFFF00"/>
                </a:solidFill>
                <a:latin typeface="Arial Unicode MS" pitchFamily="34" charset="-128"/>
                <a:ea typeface="Arial Unicode MS" pitchFamily="34" charset="-128"/>
                <a:cs typeface="Arial Unicode MS" pitchFamily="34" charset="-128"/>
              </a:rPr>
              <a:t>for your attention!</a:t>
            </a:r>
            <a:endParaRPr lang="en-GB" sz="2800" i="1" dirty="0">
              <a:solidFill>
                <a:srgbClr val="FFFF00"/>
              </a:solidFill>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4151261585"/>
      </p:ext>
    </p:extLst>
  </p:cSld>
  <p:clrMapOvr>
    <a:masterClrMapping/>
  </p:clrMapOvr>
  <p:transition spd="slow">
    <p:wheel spokes="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2267745" y="5157192"/>
            <a:ext cx="5616624"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400">
                <a:solidFill>
                  <a:srgbClr val="00004D"/>
                </a:solidFill>
                <a:latin typeface="Times New Roman" charset="0"/>
                <a:ea typeface="MS PGothic" charset="0"/>
                <a:cs typeface="MS PGothic" charset="0"/>
              </a:defRPr>
            </a:lvl1pPr>
            <a:lvl2pPr marL="742950" indent="-285750" eaLnBrk="0" hangingPunct="0">
              <a:defRPr sz="2400">
                <a:solidFill>
                  <a:srgbClr val="00004D"/>
                </a:solidFill>
                <a:latin typeface="Times New Roman" charset="0"/>
                <a:ea typeface="MS PGothic" charset="0"/>
                <a:cs typeface="MS PGothic" charset="0"/>
              </a:defRPr>
            </a:lvl2pPr>
            <a:lvl3pPr marL="1143000" indent="-228600" eaLnBrk="0" hangingPunct="0">
              <a:defRPr sz="2400">
                <a:solidFill>
                  <a:srgbClr val="00004D"/>
                </a:solidFill>
                <a:latin typeface="Times New Roman" charset="0"/>
                <a:ea typeface="MS PGothic" charset="0"/>
                <a:cs typeface="MS PGothic" charset="0"/>
              </a:defRPr>
            </a:lvl3pPr>
            <a:lvl4pPr marL="1600200" indent="-228600" eaLnBrk="0" hangingPunct="0">
              <a:defRPr sz="2400">
                <a:solidFill>
                  <a:srgbClr val="00004D"/>
                </a:solidFill>
                <a:latin typeface="Times New Roman" charset="0"/>
                <a:ea typeface="MS PGothic" charset="0"/>
                <a:cs typeface="MS PGothic" charset="0"/>
              </a:defRPr>
            </a:lvl4pPr>
            <a:lvl5pPr marL="2057400" indent="-228600" eaLnBrk="0" hangingPunct="0">
              <a:defRPr sz="2400">
                <a:solidFill>
                  <a:srgbClr val="00004D"/>
                </a:solidFill>
                <a:latin typeface="Times New Roman" charset="0"/>
                <a:ea typeface="MS PGothic" charset="0"/>
                <a:cs typeface="MS PGothic" charset="0"/>
              </a:defRPr>
            </a:lvl5pPr>
            <a:lvl6pPr marL="2514600" indent="-228600" eaLnBrk="0" fontAlgn="base" hangingPunct="0">
              <a:spcBef>
                <a:spcPct val="0"/>
              </a:spcBef>
              <a:spcAft>
                <a:spcPct val="0"/>
              </a:spcAft>
              <a:defRPr sz="2400">
                <a:solidFill>
                  <a:srgbClr val="00004D"/>
                </a:solidFill>
                <a:latin typeface="Times New Roman" charset="0"/>
                <a:ea typeface="MS PGothic" charset="0"/>
                <a:cs typeface="MS PGothic" charset="0"/>
              </a:defRPr>
            </a:lvl6pPr>
            <a:lvl7pPr marL="2971800" indent="-228600" eaLnBrk="0" fontAlgn="base" hangingPunct="0">
              <a:spcBef>
                <a:spcPct val="0"/>
              </a:spcBef>
              <a:spcAft>
                <a:spcPct val="0"/>
              </a:spcAft>
              <a:defRPr sz="2400">
                <a:solidFill>
                  <a:srgbClr val="00004D"/>
                </a:solidFill>
                <a:latin typeface="Times New Roman" charset="0"/>
                <a:ea typeface="MS PGothic" charset="0"/>
                <a:cs typeface="MS PGothic" charset="0"/>
              </a:defRPr>
            </a:lvl7pPr>
            <a:lvl8pPr marL="3429000" indent="-228600" eaLnBrk="0" fontAlgn="base" hangingPunct="0">
              <a:spcBef>
                <a:spcPct val="0"/>
              </a:spcBef>
              <a:spcAft>
                <a:spcPct val="0"/>
              </a:spcAft>
              <a:defRPr sz="2400">
                <a:solidFill>
                  <a:srgbClr val="00004D"/>
                </a:solidFill>
                <a:latin typeface="Times New Roman" charset="0"/>
                <a:ea typeface="MS PGothic" charset="0"/>
                <a:cs typeface="MS PGothic" charset="0"/>
              </a:defRPr>
            </a:lvl8pPr>
            <a:lvl9pPr marL="3886200" indent="-228600" eaLnBrk="0" fontAlgn="base" hangingPunct="0">
              <a:spcBef>
                <a:spcPct val="0"/>
              </a:spcBef>
              <a:spcAft>
                <a:spcPct val="0"/>
              </a:spcAft>
              <a:defRPr sz="2400">
                <a:solidFill>
                  <a:srgbClr val="00004D"/>
                </a:solidFill>
                <a:latin typeface="Times New Roman" charset="0"/>
                <a:ea typeface="MS PGothic" charset="0"/>
                <a:cs typeface="MS PGothic" charset="0"/>
              </a:defRPr>
            </a:lvl9pPr>
          </a:lstStyle>
          <a:p>
            <a:pPr algn="ctr" eaLnBrk="1" hangingPunct="1">
              <a:defRPr/>
            </a:pPr>
            <a:r>
              <a:rPr lang="en-US" sz="4000" b="1" dirty="0">
                <a:solidFill>
                  <a:srgbClr val="33CC33"/>
                </a:solidFill>
                <a:latin typeface="Script MT Bold" pitchFamily="66" charset="0"/>
                <a:cs typeface="Times New Roman" pitchFamily="18" charset="0"/>
              </a:rPr>
              <a:t>A</a:t>
            </a:r>
            <a:r>
              <a:rPr lang="en-US" sz="4000" b="1" dirty="0" smtClean="0">
                <a:solidFill>
                  <a:srgbClr val="33CC33"/>
                </a:solidFill>
                <a:latin typeface="Script MT Bold" pitchFamily="66" charset="0"/>
                <a:cs typeface="Times New Roman" pitchFamily="18" charset="0"/>
              </a:rPr>
              <a:t>toms for </a:t>
            </a:r>
          </a:p>
          <a:p>
            <a:pPr algn="ctr" eaLnBrk="1" hangingPunct="1">
              <a:defRPr/>
            </a:pPr>
            <a:r>
              <a:rPr lang="en-US" sz="4000" b="1" dirty="0" smtClean="0">
                <a:solidFill>
                  <a:srgbClr val="33CC33"/>
                </a:solidFill>
                <a:latin typeface="Script MT Bold" pitchFamily="66" charset="0"/>
                <a:cs typeface="Times New Roman" pitchFamily="18" charset="0"/>
              </a:rPr>
              <a:t>Peace and Development!</a:t>
            </a:r>
          </a:p>
        </p:txBody>
      </p:sp>
      <p:pic>
        <p:nvPicPr>
          <p:cNvPr id="23555" name="Picture 3" descr="vic_flags"/>
          <p:cNvPicPr>
            <a:picLocks noGrp="1" noChangeAspect="1" noChangeArrowheads="1"/>
          </p:cNvPicPr>
          <p:nvPr>
            <p:ph type="body" idx="1"/>
          </p:nvPr>
        </p:nvPicPr>
        <p:blipFill>
          <a:blip r:embed="rId3" cstate="print">
            <a:extLst>
              <a:ext uri="{28A0092B-C50C-407E-A947-70E740481C1C}">
                <a14:useLocalDpi xmlns:a14="http://schemas.microsoft.com/office/drawing/2010/main" val="0"/>
              </a:ext>
            </a:extLst>
          </a:blip>
          <a:srcRect l="9108" t="11722" r="8284" b="5574"/>
          <a:stretch>
            <a:fillRect/>
          </a:stretch>
        </p:blipFill>
        <p:spPr>
          <a:xfrm>
            <a:off x="1835696" y="1052736"/>
            <a:ext cx="5616624" cy="3816424"/>
          </a:xfrm>
          <a:noFill/>
          <a:ln w="19050">
            <a:solidFill>
              <a:srgbClr val="FFFFFF"/>
            </a:solidFill>
            <a:miter lim="800000"/>
            <a:headEnd/>
            <a:tailEnd/>
          </a:ln>
          <a:extLst>
            <a:ext uri="{AF507438-7753-43E0-B8FC-AC1667EBCBE1}">
              <a14:hiddenEffects xmlns:a14="http://schemas.microsoft.com/office/drawing/2010/main">
                <a:effectLst>
                  <a:outerShdw dist="107763" dir="2700000" algn="ctr" rotWithShape="0">
                    <a:schemeClr val="bg1"/>
                  </a:outerShdw>
                </a:effectLst>
              </a14:hiddenEffects>
            </a:ext>
          </a:extLst>
        </p:spPr>
      </p:pic>
    </p:spTree>
    <p:extLst>
      <p:ext uri="{BB962C8B-B14F-4D97-AF65-F5344CB8AC3E}">
        <p14:creationId xmlns:p14="http://schemas.microsoft.com/office/powerpoint/2010/main" val="88946101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07504" y="980727"/>
            <a:ext cx="8866571" cy="3312369"/>
          </a:xfrm>
        </p:spPr>
        <p:txBody>
          <a:bodyPr/>
          <a:lstStyle/>
          <a:p>
            <a:pPr eaLnBrk="1" hangingPunct="1">
              <a:lnSpc>
                <a:spcPct val="150000"/>
              </a:lnSpc>
            </a:pPr>
            <a:r>
              <a:rPr lang="en-GB" altLang="en-US" sz="2800" dirty="0" smtClean="0">
                <a:solidFill>
                  <a:srgbClr val="FFFFFF"/>
                </a:solidFill>
                <a:latin typeface="Verdana" pitchFamily="34" charset="0"/>
              </a:rPr>
              <a:t/>
            </a:r>
            <a:br>
              <a:rPr lang="en-GB" altLang="en-US" sz="2800" dirty="0" smtClean="0">
                <a:solidFill>
                  <a:srgbClr val="FFFFFF"/>
                </a:solidFill>
                <a:latin typeface="Verdana" pitchFamily="34" charset="0"/>
              </a:rPr>
            </a:br>
            <a:r>
              <a:rPr lang="en-GB" altLang="en-US" sz="2800" dirty="0" smtClean="0">
                <a:solidFill>
                  <a:srgbClr val="FFFFFF"/>
                </a:solidFill>
                <a:latin typeface="Verdana" pitchFamily="34" charset="0"/>
              </a:rPr>
              <a:t/>
            </a:r>
            <a:br>
              <a:rPr lang="en-GB" altLang="en-US" sz="2800" dirty="0" smtClean="0">
                <a:solidFill>
                  <a:srgbClr val="FFFFFF"/>
                </a:solidFill>
                <a:latin typeface="Verdana" pitchFamily="34" charset="0"/>
              </a:rPr>
            </a:br>
            <a:r>
              <a:rPr lang="en-GB" dirty="0" smtClean="0">
                <a:solidFill>
                  <a:srgbClr val="FFFF00"/>
                </a:solidFill>
                <a:latin typeface="Verdana" pitchFamily="34" charset="0"/>
                <a:ea typeface="Verdana" pitchFamily="34" charset="0"/>
                <a:cs typeface="Verdana" pitchFamily="34" charset="0"/>
              </a:rPr>
              <a:t>IAEA’s R</a:t>
            </a:r>
            <a:r>
              <a:rPr lang="en-US" dirty="0" smtClean="0">
                <a:solidFill>
                  <a:srgbClr val="FFFF00"/>
                </a:solidFill>
                <a:latin typeface="Verdana" pitchFamily="34" charset="0"/>
                <a:ea typeface="Verdana" pitchFamily="34" charset="0"/>
                <a:cs typeface="Verdana" pitchFamily="34" charset="0"/>
              </a:rPr>
              <a:t>ole </a:t>
            </a:r>
            <a:r>
              <a:rPr lang="en-US" dirty="0">
                <a:solidFill>
                  <a:srgbClr val="FFFF00"/>
                </a:solidFill>
                <a:latin typeface="Verdana" pitchFamily="34" charset="0"/>
                <a:ea typeface="Verdana" pitchFamily="34" charset="0"/>
                <a:cs typeface="Verdana" pitchFamily="34" charset="0"/>
              </a:rPr>
              <a:t>under the </a:t>
            </a:r>
            <a:r>
              <a:rPr lang="en-US" dirty="0" smtClean="0">
                <a:solidFill>
                  <a:srgbClr val="FFFF00"/>
                </a:solidFill>
                <a:latin typeface="Verdana" pitchFamily="34" charset="0"/>
                <a:ea typeface="Verdana" pitchFamily="34" charset="0"/>
                <a:cs typeface="Verdana" pitchFamily="34" charset="0"/>
              </a:rPr>
              <a:t/>
            </a:r>
            <a:br>
              <a:rPr lang="en-US" dirty="0" smtClean="0">
                <a:solidFill>
                  <a:srgbClr val="FFFF00"/>
                </a:solidFill>
                <a:latin typeface="Verdana" pitchFamily="34" charset="0"/>
                <a:ea typeface="Verdana" pitchFamily="34" charset="0"/>
                <a:cs typeface="Verdana" pitchFamily="34" charset="0"/>
              </a:rPr>
            </a:br>
            <a:r>
              <a:rPr lang="en-US" dirty="0" smtClean="0">
                <a:solidFill>
                  <a:srgbClr val="FFFF00"/>
                </a:solidFill>
                <a:latin typeface="Verdana" pitchFamily="34" charset="0"/>
                <a:ea typeface="Verdana" pitchFamily="34" charset="0"/>
                <a:cs typeface="Verdana" pitchFamily="34" charset="0"/>
              </a:rPr>
              <a:t>1987 RCA </a:t>
            </a:r>
            <a:r>
              <a:rPr lang="en-US" dirty="0">
                <a:solidFill>
                  <a:srgbClr val="FFFF00"/>
                </a:solidFill>
                <a:latin typeface="Verdana" pitchFamily="34" charset="0"/>
                <a:ea typeface="Verdana" pitchFamily="34" charset="0"/>
                <a:cs typeface="Verdana" pitchFamily="34" charset="0"/>
              </a:rPr>
              <a:t>Agreement</a:t>
            </a:r>
            <a:br>
              <a:rPr lang="en-US" dirty="0">
                <a:solidFill>
                  <a:srgbClr val="FFFF00"/>
                </a:solidFill>
                <a:latin typeface="Verdana" pitchFamily="34" charset="0"/>
                <a:ea typeface="Verdana" pitchFamily="34" charset="0"/>
                <a:cs typeface="Verdana" pitchFamily="34" charset="0"/>
              </a:rPr>
            </a:br>
            <a:r>
              <a:rPr lang="en-GB" altLang="en-US" dirty="0" smtClean="0">
                <a:solidFill>
                  <a:srgbClr val="FFFF00"/>
                </a:solidFill>
                <a:latin typeface="Verdana" pitchFamily="34" charset="0"/>
              </a:rPr>
              <a:t/>
            </a:r>
            <a:br>
              <a:rPr lang="en-GB" altLang="en-US" dirty="0" smtClean="0">
                <a:solidFill>
                  <a:srgbClr val="FFFF00"/>
                </a:solidFill>
                <a:latin typeface="Verdana" pitchFamily="34" charset="0"/>
              </a:rPr>
            </a:br>
            <a:r>
              <a:rPr lang="en-GB" altLang="en-US" dirty="0" smtClean="0">
                <a:solidFill>
                  <a:srgbClr val="FFFF00"/>
                </a:solidFill>
                <a:latin typeface="Verdana" pitchFamily="34" charset="0"/>
              </a:rPr>
              <a:t/>
            </a:r>
            <a:br>
              <a:rPr lang="en-GB" altLang="en-US" dirty="0" smtClean="0">
                <a:solidFill>
                  <a:srgbClr val="FFFF00"/>
                </a:solidFill>
                <a:latin typeface="Verdana" pitchFamily="34" charset="0"/>
              </a:rPr>
            </a:br>
            <a:r>
              <a:rPr lang="en-US" sz="2000" i="1" dirty="0" smtClean="0">
                <a:solidFill>
                  <a:srgbClr val="FFFF00"/>
                </a:solidFill>
                <a:latin typeface="Verdana" pitchFamily="34" charset="0"/>
                <a:ea typeface="Verdana" pitchFamily="34" charset="0"/>
                <a:cs typeface="Verdana" pitchFamily="34" charset="0"/>
              </a:rPr>
              <a:t>Sinh Van Hoang (PhD)</a:t>
            </a:r>
            <a:br>
              <a:rPr lang="en-US" sz="2000" i="1" dirty="0" smtClean="0">
                <a:solidFill>
                  <a:srgbClr val="FFFF00"/>
                </a:solidFill>
                <a:latin typeface="Verdana" pitchFamily="34" charset="0"/>
                <a:ea typeface="Verdana" pitchFamily="34" charset="0"/>
                <a:cs typeface="Verdana" pitchFamily="34" charset="0"/>
              </a:rPr>
            </a:br>
            <a:r>
              <a:rPr lang="en-US" sz="2000" i="1" dirty="0" smtClean="0">
                <a:solidFill>
                  <a:srgbClr val="FFFF00"/>
                </a:solidFill>
                <a:latin typeface="Verdana" pitchFamily="34" charset="0"/>
                <a:ea typeface="Verdana" pitchFamily="34" charset="0"/>
                <a:cs typeface="Verdana" pitchFamily="34" charset="0"/>
              </a:rPr>
              <a:t>RCA Focal Person</a:t>
            </a:r>
            <a:r>
              <a:rPr lang="en-US" sz="2800" i="1" dirty="0" smtClean="0">
                <a:solidFill>
                  <a:srgbClr val="FFFF00"/>
                </a:solidFill>
                <a:latin typeface="Times New Roman" pitchFamily="18" charset="0"/>
                <a:cs typeface="Times New Roman" pitchFamily="18" charset="0"/>
              </a:rPr>
              <a:t/>
            </a:r>
            <a:br>
              <a:rPr lang="en-US" sz="2800" i="1" dirty="0" smtClean="0">
                <a:solidFill>
                  <a:srgbClr val="FFFF00"/>
                </a:solidFill>
                <a:latin typeface="Times New Roman" pitchFamily="18" charset="0"/>
                <a:cs typeface="Times New Roman" pitchFamily="18" charset="0"/>
              </a:rPr>
            </a:br>
            <a:r>
              <a:rPr lang="en-GB" altLang="en-US" sz="2800" b="0" dirty="0" smtClean="0">
                <a:solidFill>
                  <a:srgbClr val="FFFFFF"/>
                </a:solidFill>
                <a:latin typeface="Verdana" pitchFamily="34" charset="0"/>
              </a:rPr>
              <a:t/>
            </a:r>
            <a:br>
              <a:rPr lang="en-GB" altLang="en-US" sz="2800" b="0" dirty="0" smtClean="0">
                <a:solidFill>
                  <a:srgbClr val="FFFFFF"/>
                </a:solidFill>
                <a:latin typeface="Verdana" pitchFamily="34" charset="0"/>
              </a:rPr>
            </a:br>
            <a:endParaRPr lang="en-US" altLang="en-US" sz="2800" b="0" dirty="0" smtClean="0">
              <a:solidFill>
                <a:srgbClr val="FFFFFF"/>
              </a:solidFill>
              <a:latin typeface="Verdana" pitchFamily="34" charset="0"/>
            </a:endParaRPr>
          </a:p>
        </p:txBody>
      </p:sp>
      <p:sp>
        <p:nvSpPr>
          <p:cNvPr id="3075" name="Rectangle 3"/>
          <p:cNvSpPr>
            <a:spLocks noGrp="1" noChangeArrowheads="1"/>
          </p:cNvSpPr>
          <p:nvPr>
            <p:ph type="subTitle" idx="1"/>
          </p:nvPr>
        </p:nvSpPr>
        <p:spPr>
          <a:xfrm>
            <a:off x="290513" y="4580607"/>
            <a:ext cx="8534400" cy="936625"/>
          </a:xfrm>
        </p:spPr>
        <p:txBody>
          <a:bodyPr/>
          <a:lstStyle/>
          <a:p>
            <a:pPr marL="533400" indent="-533400" eaLnBrk="1" hangingPunct="1">
              <a:lnSpc>
                <a:spcPct val="80000"/>
              </a:lnSpc>
            </a:pPr>
            <a:endParaRPr lang="en-GB" altLang="en-US" sz="2800" dirty="0" smtClean="0">
              <a:latin typeface="Verdana" pitchFamily="34" charset="0"/>
            </a:endParaRPr>
          </a:p>
          <a:p>
            <a:pPr marL="533400" indent="-533400" eaLnBrk="1" hangingPunct="1">
              <a:lnSpc>
                <a:spcPct val="80000"/>
              </a:lnSpc>
            </a:pPr>
            <a:r>
              <a:rPr lang="en-GB" altLang="en-US" sz="2000" b="1" i="1" dirty="0"/>
              <a:t>Jeju, 19-21 January 2016</a:t>
            </a:r>
          </a:p>
          <a:p>
            <a:pPr marL="533400" indent="-533400" eaLnBrk="1" hangingPunct="1">
              <a:lnSpc>
                <a:spcPct val="80000"/>
              </a:lnSpc>
            </a:pPr>
            <a:endParaRPr lang="en-GB" altLang="en-US" sz="2800" dirty="0" smtClean="0">
              <a:latin typeface="Verdana" pitchFamily="34" charset="0"/>
            </a:endParaRPr>
          </a:p>
        </p:txBody>
      </p:sp>
      <p:sp>
        <p:nvSpPr>
          <p:cNvPr id="3076" name="Rectangle 5"/>
          <p:cNvSpPr>
            <a:spLocks noChangeArrowheads="1"/>
          </p:cNvSpPr>
          <p:nvPr/>
        </p:nvSpPr>
        <p:spPr bwMode="auto">
          <a:xfrm>
            <a:off x="323850" y="0"/>
            <a:ext cx="8515350" cy="836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spcBef>
                <a:spcPct val="20000"/>
              </a:spcBef>
            </a:pPr>
            <a:endParaRPr lang="en-GB" altLang="en-US" dirty="0">
              <a:solidFill>
                <a:srgbClr val="FFFF00"/>
              </a:solidFill>
              <a:latin typeface="Verdana" pitchFamily="34" charset="0"/>
            </a:endParaRPr>
          </a:p>
        </p:txBody>
      </p:sp>
    </p:spTree>
    <p:extLst>
      <p:ext uri="{BB962C8B-B14F-4D97-AF65-F5344CB8AC3E}">
        <p14:creationId xmlns:p14="http://schemas.microsoft.com/office/powerpoint/2010/main" val="3844300600"/>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body" idx="1"/>
          </p:nvPr>
        </p:nvSpPr>
        <p:spPr>
          <a:xfrm>
            <a:off x="107504" y="949810"/>
            <a:ext cx="8893496" cy="4536604"/>
          </a:xfrm>
        </p:spPr>
        <p:txBody>
          <a:bodyPr/>
          <a:lstStyle/>
          <a:p>
            <a:pPr marL="457200" lvl="1" indent="0" eaLnBrk="1" hangingPunct="1">
              <a:lnSpc>
                <a:spcPct val="80000"/>
              </a:lnSpc>
              <a:buNone/>
            </a:pPr>
            <a:endParaRPr lang="en-GB" sz="2400" i="1" dirty="0" smtClean="0">
              <a:latin typeface="Verdana" panose="020B0604030504040204" pitchFamily="34" charset="0"/>
              <a:ea typeface="Verdana" panose="020B0604030504040204" pitchFamily="34" charset="0"/>
              <a:cs typeface="Verdana" panose="020B0604030504040204" pitchFamily="34" charset="0"/>
            </a:endParaRPr>
          </a:p>
          <a:p>
            <a:pPr marL="990600" lvl="1" indent="-533400" eaLnBrk="1" hangingPunct="1">
              <a:lnSpc>
                <a:spcPct val="80000"/>
              </a:lnSpc>
              <a:buClr>
                <a:srgbClr val="FFFF00"/>
              </a:buClr>
              <a:buFontTx/>
              <a:buAutoNum type="arabicPeriod"/>
            </a:pPr>
            <a:r>
              <a:rPr lang="en-GB" sz="2400"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The </a:t>
            </a:r>
            <a:r>
              <a:rPr lang="en-US" sz="2400"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original agreement (</a:t>
            </a:r>
            <a:r>
              <a:rPr lang="en-US" sz="2400" i="1" dirty="0">
                <a:solidFill>
                  <a:srgbClr val="FFFF00"/>
                </a:solidFill>
                <a:latin typeface="Verdana" panose="020B0604030504040204" pitchFamily="34" charset="0"/>
                <a:ea typeface="Verdana" panose="020B0604030504040204" pitchFamily="34" charset="0"/>
                <a:cs typeface="Verdana" panose="020B0604030504040204" pitchFamily="34" charset="0"/>
              </a:rPr>
              <a:t>the “1972 RCA”) was concluded in 1972 for a period of five </a:t>
            </a:r>
            <a:r>
              <a:rPr lang="en-US" sz="2400"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years, and extended </a:t>
            </a:r>
            <a:r>
              <a:rPr lang="en-US" sz="2400" i="1" dirty="0">
                <a:solidFill>
                  <a:srgbClr val="FFFF00"/>
                </a:solidFill>
                <a:latin typeface="Verdana" panose="020B0604030504040204" pitchFamily="34" charset="0"/>
                <a:ea typeface="Verdana" panose="020B0604030504040204" pitchFamily="34" charset="0"/>
                <a:cs typeface="Verdana" panose="020B0604030504040204" pitchFamily="34" charset="0"/>
              </a:rPr>
              <a:t>for successive five-year periods in 1977 </a:t>
            </a:r>
            <a:r>
              <a:rPr lang="en-US" sz="2400"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 </a:t>
            </a:r>
            <a:r>
              <a:rPr lang="en-US" sz="2400" i="1" dirty="0">
                <a:solidFill>
                  <a:srgbClr val="FFFF00"/>
                </a:solidFill>
                <a:latin typeface="Verdana" panose="020B0604030504040204" pitchFamily="34" charset="0"/>
                <a:ea typeface="Verdana" panose="020B0604030504040204" pitchFamily="34" charset="0"/>
                <a:cs typeface="Verdana" panose="020B0604030504040204" pitchFamily="34" charset="0"/>
              </a:rPr>
              <a:t>and in </a:t>
            </a:r>
            <a:r>
              <a:rPr lang="en-US" sz="2400"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1982.</a:t>
            </a:r>
            <a:endParaRPr lang="en-GB" sz="2400" i="1" dirty="0" smtClean="0">
              <a:solidFill>
                <a:srgbClr val="FFFF00"/>
              </a:solidFill>
              <a:latin typeface="Verdana" panose="020B0604030504040204" pitchFamily="34" charset="0"/>
              <a:ea typeface="Verdana" panose="020B0604030504040204" pitchFamily="34" charset="0"/>
              <a:cs typeface="Verdana" panose="020B0604030504040204" pitchFamily="34" charset="0"/>
            </a:endParaRPr>
          </a:p>
          <a:p>
            <a:pPr marL="990600" lvl="1" indent="-533400" eaLnBrk="1" hangingPunct="1">
              <a:lnSpc>
                <a:spcPct val="80000"/>
              </a:lnSpc>
              <a:buClr>
                <a:srgbClr val="FFFF00"/>
              </a:buClr>
              <a:buFontTx/>
              <a:buAutoNum type="arabicPeriod"/>
            </a:pPr>
            <a:endParaRPr lang="en-GB" sz="2400" i="1" dirty="0" smtClean="0">
              <a:solidFill>
                <a:srgbClr val="FFFF00"/>
              </a:solidFill>
              <a:latin typeface="Verdana" panose="020B0604030504040204" pitchFamily="34" charset="0"/>
              <a:ea typeface="Verdana" panose="020B0604030504040204" pitchFamily="34" charset="0"/>
              <a:cs typeface="Verdana" panose="020B0604030504040204" pitchFamily="34" charset="0"/>
            </a:endParaRPr>
          </a:p>
          <a:p>
            <a:pPr marL="990600" lvl="1" indent="-533400" eaLnBrk="1" hangingPunct="1">
              <a:lnSpc>
                <a:spcPct val="80000"/>
              </a:lnSpc>
              <a:buClr>
                <a:srgbClr val="FFFF00"/>
              </a:buClr>
              <a:buFontTx/>
              <a:buAutoNum type="arabicPeriod"/>
            </a:pPr>
            <a:r>
              <a:rPr lang="en-GB" sz="2400"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In 1987, </a:t>
            </a:r>
            <a:r>
              <a:rPr lang="en-US" sz="2400"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the </a:t>
            </a:r>
            <a:r>
              <a:rPr lang="en-US" sz="2400" i="1" dirty="0">
                <a:solidFill>
                  <a:srgbClr val="FFFF00"/>
                </a:solidFill>
                <a:latin typeface="Verdana" panose="020B0604030504040204" pitchFamily="34" charset="0"/>
                <a:ea typeface="Verdana" panose="020B0604030504040204" pitchFamily="34" charset="0"/>
                <a:cs typeface="Verdana" panose="020B0604030504040204" pitchFamily="34" charset="0"/>
              </a:rPr>
              <a:t>1972 RCA was replaced by the 1987 RCA currently in </a:t>
            </a:r>
            <a:r>
              <a:rPr lang="en-US" sz="2400"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force (till 11 June 2017).</a:t>
            </a:r>
          </a:p>
          <a:p>
            <a:pPr marL="990600" lvl="1" indent="-533400" eaLnBrk="1" hangingPunct="1">
              <a:lnSpc>
                <a:spcPct val="80000"/>
              </a:lnSpc>
              <a:buClr>
                <a:srgbClr val="FFFF00"/>
              </a:buClr>
              <a:buFontTx/>
              <a:buAutoNum type="arabicPeriod"/>
            </a:pPr>
            <a:endParaRPr lang="en-US" sz="2400" i="1" dirty="0" smtClean="0">
              <a:solidFill>
                <a:srgbClr val="FFFF00"/>
              </a:solidFill>
              <a:latin typeface="Verdana" panose="020B0604030504040204" pitchFamily="34" charset="0"/>
              <a:ea typeface="Verdana" panose="020B0604030504040204" pitchFamily="34" charset="0"/>
              <a:cs typeface="Verdana" panose="020B0604030504040204" pitchFamily="34" charset="0"/>
            </a:endParaRPr>
          </a:p>
          <a:p>
            <a:pPr marL="990600" lvl="1" indent="-533400" eaLnBrk="1" hangingPunct="1">
              <a:lnSpc>
                <a:spcPct val="80000"/>
              </a:lnSpc>
              <a:buClr>
                <a:srgbClr val="FFFF00"/>
              </a:buClr>
              <a:buFontTx/>
              <a:buAutoNum type="arabicPeriod"/>
            </a:pPr>
            <a:r>
              <a:rPr lang="en-GB" sz="2400" i="1" dirty="0">
                <a:solidFill>
                  <a:srgbClr val="FFFF00"/>
                </a:solidFill>
                <a:latin typeface="Verdana" panose="020B0604030504040204" pitchFamily="34" charset="0"/>
                <a:ea typeface="Verdana" panose="020B0604030504040204" pitchFamily="34" charset="0"/>
                <a:cs typeface="Verdana" panose="020B0604030504040204" pitchFamily="34" charset="0"/>
              </a:rPr>
              <a:t>RCA </a:t>
            </a:r>
            <a:r>
              <a:rPr lang="en-GB" sz="2400"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Medium </a:t>
            </a:r>
            <a:r>
              <a:rPr lang="en-GB" sz="2400" i="1" dirty="0">
                <a:solidFill>
                  <a:srgbClr val="FFFF00"/>
                </a:solidFill>
                <a:latin typeface="Verdana" panose="020B0604030504040204" pitchFamily="34" charset="0"/>
                <a:ea typeface="Verdana" panose="020B0604030504040204" pitchFamily="34" charset="0"/>
                <a:cs typeface="Verdana" panose="020B0604030504040204" pitchFamily="34" charset="0"/>
              </a:rPr>
              <a:t>Term Strategy 2012-2017 &amp; </a:t>
            </a:r>
            <a:r>
              <a:rPr lang="en-GB" sz="2400"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Strategic </a:t>
            </a:r>
            <a:r>
              <a:rPr lang="en-GB" sz="2400" i="1" dirty="0">
                <a:solidFill>
                  <a:srgbClr val="FFFF00"/>
                </a:solidFill>
                <a:latin typeface="Verdana" panose="020B0604030504040204" pitchFamily="34" charset="0"/>
                <a:ea typeface="Verdana" panose="020B0604030504040204" pitchFamily="34" charset="0"/>
                <a:cs typeface="Verdana" panose="020B0604030504040204" pitchFamily="34" charset="0"/>
              </a:rPr>
              <a:t>Priorities for 2012-2017</a:t>
            </a:r>
            <a:r>
              <a:rPr lang="en-GB" sz="2400"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 RCA </a:t>
            </a:r>
            <a:r>
              <a:rPr lang="en-GB" sz="2400" i="1" dirty="0">
                <a:solidFill>
                  <a:srgbClr val="FFFF00"/>
                </a:solidFill>
                <a:latin typeface="Verdana" panose="020B0604030504040204" pitchFamily="34" charset="0"/>
                <a:ea typeface="Verdana" panose="020B0604030504040204" pitchFamily="34" charset="0"/>
                <a:cs typeface="Verdana" panose="020B0604030504040204" pitchFamily="34" charset="0"/>
              </a:rPr>
              <a:t>Medium Term Strategy 2018-2023</a:t>
            </a:r>
            <a:r>
              <a:rPr lang="en-GB" sz="2400"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 and RCA </a:t>
            </a:r>
            <a:r>
              <a:rPr lang="en-GB" sz="2400" i="1" dirty="0">
                <a:solidFill>
                  <a:srgbClr val="FFFF00"/>
                </a:solidFill>
                <a:latin typeface="Verdana" panose="020B0604030504040204" pitchFamily="34" charset="0"/>
                <a:ea typeface="Verdana" panose="020B0604030504040204" pitchFamily="34" charset="0"/>
                <a:cs typeface="Verdana" panose="020B0604030504040204" pitchFamily="34" charset="0"/>
              </a:rPr>
              <a:t>Guidelines and Operating Rules (GOR</a:t>
            </a:r>
            <a:r>
              <a:rPr lang="en-GB" sz="2400"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 were adopted. </a:t>
            </a:r>
          </a:p>
          <a:p>
            <a:pPr marL="990600" lvl="1" indent="-533400" eaLnBrk="1" hangingPunct="1">
              <a:lnSpc>
                <a:spcPct val="80000"/>
              </a:lnSpc>
              <a:buFontTx/>
              <a:buAutoNum type="arabicPeriod"/>
            </a:pPr>
            <a:endParaRPr lang="en-GB" sz="2400" i="1" dirty="0" smtClean="0">
              <a:latin typeface="Verdana" panose="020B0604030504040204" pitchFamily="34" charset="0"/>
              <a:ea typeface="Verdana" panose="020B0604030504040204" pitchFamily="34" charset="0"/>
              <a:cs typeface="Verdana" panose="020B0604030504040204" pitchFamily="34" charset="0"/>
            </a:endParaRPr>
          </a:p>
          <a:p>
            <a:pPr marL="990600" lvl="1" indent="-533400" eaLnBrk="1" hangingPunct="1">
              <a:lnSpc>
                <a:spcPct val="80000"/>
              </a:lnSpc>
              <a:buFontTx/>
              <a:buAutoNum type="arabicPeriod"/>
            </a:pPr>
            <a:endParaRPr lang="en-GB" sz="2400" i="1" dirty="0" smtClean="0">
              <a:latin typeface="Verdana" panose="020B0604030504040204" pitchFamily="34" charset="0"/>
              <a:ea typeface="Verdana" panose="020B0604030504040204" pitchFamily="34" charset="0"/>
              <a:cs typeface="Verdana" panose="020B0604030504040204" pitchFamily="34" charset="0"/>
            </a:endParaRPr>
          </a:p>
          <a:p>
            <a:pPr marL="990600" lvl="1" indent="-533400" eaLnBrk="1" hangingPunct="1">
              <a:lnSpc>
                <a:spcPct val="80000"/>
              </a:lnSpc>
              <a:buFontTx/>
              <a:buAutoNum type="arabicPeriod"/>
            </a:pPr>
            <a:endParaRPr lang="en-GB" sz="1800" dirty="0" smtClean="0">
              <a:latin typeface="Verdana" panose="020B0604030504040204" pitchFamily="34" charset="0"/>
              <a:ea typeface="Verdana" panose="020B0604030504040204" pitchFamily="34" charset="0"/>
              <a:cs typeface="Verdana" panose="020B0604030504040204" pitchFamily="34" charset="0"/>
            </a:endParaRPr>
          </a:p>
          <a:p>
            <a:pPr marL="990600" lvl="1" indent="-533400" eaLnBrk="1" hangingPunct="1">
              <a:lnSpc>
                <a:spcPct val="80000"/>
              </a:lnSpc>
              <a:buFontTx/>
              <a:buAutoNum type="arabicPeriod"/>
            </a:pPr>
            <a:endParaRPr lang="en-GB" sz="18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eaLnBrk="1" hangingPunct="1">
              <a:lnSpc>
                <a:spcPct val="80000"/>
              </a:lnSpc>
              <a:buNone/>
            </a:pPr>
            <a:endParaRPr lang="en-GB" sz="1800" dirty="0"/>
          </a:p>
          <a:p>
            <a:pPr marL="457200" lvl="1" indent="0" eaLnBrk="1" hangingPunct="1">
              <a:lnSpc>
                <a:spcPct val="80000"/>
              </a:lnSpc>
              <a:buNone/>
            </a:pPr>
            <a:endParaRPr lang="en-GB" sz="1800" b="1" dirty="0" smtClean="0">
              <a:solidFill>
                <a:srgbClr val="FFFFFF"/>
              </a:solidFill>
              <a:latin typeface="Verdana" pitchFamily="34" charset="0"/>
            </a:endParaRPr>
          </a:p>
          <a:p>
            <a:pPr marL="457200" lvl="1" indent="0" eaLnBrk="1" hangingPunct="1">
              <a:lnSpc>
                <a:spcPct val="80000"/>
              </a:lnSpc>
              <a:buNone/>
            </a:pPr>
            <a:r>
              <a:rPr lang="en-GB" sz="1800" b="1" dirty="0" smtClean="0">
                <a:solidFill>
                  <a:srgbClr val="FFFFFF"/>
                </a:solidFill>
                <a:latin typeface="Verdana" pitchFamily="34" charset="0"/>
              </a:rPr>
              <a:t/>
            </a:r>
            <a:br>
              <a:rPr lang="en-GB" sz="1800" b="1" dirty="0" smtClean="0">
                <a:solidFill>
                  <a:srgbClr val="FFFFFF"/>
                </a:solidFill>
                <a:latin typeface="Verdana" pitchFamily="34" charset="0"/>
              </a:rPr>
            </a:br>
            <a:r>
              <a:rPr lang="en-GB" sz="1800" b="1" dirty="0" smtClean="0">
                <a:solidFill>
                  <a:srgbClr val="FFFFFF"/>
                </a:solidFill>
                <a:latin typeface="Verdana" pitchFamily="34" charset="0"/>
              </a:rPr>
              <a:t/>
            </a:r>
            <a:br>
              <a:rPr lang="en-GB" sz="1800" b="1" dirty="0" smtClean="0">
                <a:solidFill>
                  <a:srgbClr val="FFFFFF"/>
                </a:solidFill>
                <a:latin typeface="Verdana" pitchFamily="34" charset="0"/>
              </a:rPr>
            </a:br>
            <a:endParaRPr lang="en-GB" sz="1800" dirty="0" smtClean="0">
              <a:solidFill>
                <a:srgbClr val="FFFFFF"/>
              </a:solidFill>
              <a:latin typeface="Verdana" pitchFamily="34" charset="0"/>
            </a:endParaRPr>
          </a:p>
          <a:p>
            <a:pPr marL="457200" lvl="1" indent="0" eaLnBrk="1" hangingPunct="1">
              <a:lnSpc>
                <a:spcPct val="80000"/>
              </a:lnSpc>
              <a:buNone/>
            </a:pPr>
            <a:r>
              <a:rPr lang="en-GB" sz="1800" b="1" dirty="0" smtClean="0">
                <a:solidFill>
                  <a:srgbClr val="FFFFFF"/>
                </a:solidFill>
                <a:latin typeface="Verdana" pitchFamily="34" charset="0"/>
              </a:rPr>
              <a:t/>
            </a:r>
            <a:br>
              <a:rPr lang="en-GB" sz="1800" b="1" dirty="0" smtClean="0">
                <a:solidFill>
                  <a:srgbClr val="FFFFFF"/>
                </a:solidFill>
                <a:latin typeface="Verdana" pitchFamily="34" charset="0"/>
              </a:rPr>
            </a:br>
            <a:r>
              <a:rPr lang="en-GB" sz="1800" b="1" dirty="0" smtClean="0">
                <a:solidFill>
                  <a:srgbClr val="FFFFFF"/>
                </a:solidFill>
                <a:latin typeface="Verdana" pitchFamily="34" charset="0"/>
              </a:rPr>
              <a:t/>
            </a:r>
            <a:br>
              <a:rPr lang="en-GB" sz="1800" b="1" dirty="0" smtClean="0">
                <a:solidFill>
                  <a:srgbClr val="FFFFFF"/>
                </a:solidFill>
                <a:latin typeface="Verdana" pitchFamily="34" charset="0"/>
              </a:rPr>
            </a:br>
            <a:r>
              <a:rPr lang="en-GB" sz="1800" b="1" dirty="0" smtClean="0">
                <a:solidFill>
                  <a:srgbClr val="FFFFFF"/>
                </a:solidFill>
                <a:latin typeface="Verdana" pitchFamily="34" charset="0"/>
              </a:rPr>
              <a:t/>
            </a:r>
            <a:br>
              <a:rPr lang="en-GB" sz="1800" b="1" dirty="0" smtClean="0">
                <a:solidFill>
                  <a:srgbClr val="FFFFFF"/>
                </a:solidFill>
                <a:latin typeface="Verdana" pitchFamily="34" charset="0"/>
              </a:rPr>
            </a:br>
            <a:endParaRPr lang="en-GB" sz="1800" b="1" dirty="0" smtClean="0">
              <a:solidFill>
                <a:srgbClr val="FFFFFF"/>
              </a:solidFill>
              <a:latin typeface="Verdana" pitchFamily="34" charset="0"/>
            </a:endParaRPr>
          </a:p>
          <a:p>
            <a:pPr marL="457200" lvl="1" indent="0" eaLnBrk="1" hangingPunct="1">
              <a:lnSpc>
                <a:spcPct val="80000"/>
              </a:lnSpc>
              <a:buNone/>
            </a:pPr>
            <a:r>
              <a:rPr lang="en-GB" sz="1800" b="1" dirty="0" smtClean="0">
                <a:solidFill>
                  <a:srgbClr val="FFFFFF"/>
                </a:solidFill>
                <a:latin typeface="Verdana" pitchFamily="34" charset="0"/>
              </a:rPr>
              <a:t/>
            </a:r>
            <a:br>
              <a:rPr lang="en-GB" sz="1800" b="1" dirty="0" smtClean="0">
                <a:solidFill>
                  <a:srgbClr val="FFFFFF"/>
                </a:solidFill>
                <a:latin typeface="Verdana" pitchFamily="34" charset="0"/>
              </a:rPr>
            </a:br>
            <a:endParaRPr lang="en-GB" sz="1800" b="1" dirty="0" smtClean="0">
              <a:solidFill>
                <a:srgbClr val="FFFFFF"/>
              </a:solidFill>
              <a:latin typeface="Verdana" pitchFamily="34" charset="0"/>
            </a:endParaRPr>
          </a:p>
          <a:p>
            <a:pPr marL="457200" lvl="1" indent="0" eaLnBrk="1" hangingPunct="1">
              <a:lnSpc>
                <a:spcPct val="80000"/>
              </a:lnSpc>
              <a:buNone/>
            </a:pPr>
            <a:r>
              <a:rPr lang="en-GB" sz="1800" b="1" dirty="0">
                <a:solidFill>
                  <a:srgbClr val="FFFFFF"/>
                </a:solidFill>
                <a:latin typeface="Verdana" pitchFamily="34" charset="0"/>
              </a:rPr>
              <a:t> </a:t>
            </a:r>
            <a:r>
              <a:rPr lang="en-GB" sz="1800" b="1" dirty="0" smtClean="0">
                <a:solidFill>
                  <a:srgbClr val="FFFFFF"/>
                </a:solidFill>
                <a:latin typeface="Verdana" pitchFamily="34" charset="0"/>
              </a:rPr>
              <a:t>  </a:t>
            </a:r>
            <a:r>
              <a:rPr lang="en-GB" sz="1800" dirty="0" smtClean="0">
                <a:solidFill>
                  <a:srgbClr val="FFFFFF"/>
                </a:solidFill>
                <a:latin typeface="Verdana" pitchFamily="34" charset="0"/>
              </a:rPr>
              <a:t/>
            </a:r>
            <a:br>
              <a:rPr lang="en-GB" sz="1800" dirty="0" smtClean="0">
                <a:solidFill>
                  <a:srgbClr val="FFFFFF"/>
                </a:solidFill>
                <a:latin typeface="Verdana" pitchFamily="34" charset="0"/>
              </a:rPr>
            </a:br>
            <a:endParaRPr lang="en-GB" sz="1800" b="1" dirty="0" smtClean="0">
              <a:solidFill>
                <a:srgbClr val="FFFFFF"/>
              </a:solidFill>
              <a:latin typeface="Verdana" pitchFamily="34" charset="0"/>
            </a:endParaRPr>
          </a:p>
          <a:p>
            <a:pPr marL="457200" lvl="1" indent="0" eaLnBrk="1" hangingPunct="1">
              <a:lnSpc>
                <a:spcPct val="80000"/>
              </a:lnSpc>
              <a:buNone/>
            </a:pPr>
            <a:r>
              <a:rPr lang="en-US" sz="2000" b="1" dirty="0" smtClean="0">
                <a:solidFill>
                  <a:srgbClr val="FFFFFF"/>
                </a:solidFill>
                <a:latin typeface="Verdana" pitchFamily="34" charset="0"/>
              </a:rPr>
              <a:t>		</a:t>
            </a:r>
          </a:p>
        </p:txBody>
      </p:sp>
      <p:sp>
        <p:nvSpPr>
          <p:cNvPr id="46083" name="Rectangle 3"/>
          <p:cNvSpPr>
            <a:spLocks noChangeArrowheads="1"/>
          </p:cNvSpPr>
          <p:nvPr/>
        </p:nvSpPr>
        <p:spPr bwMode="auto">
          <a:xfrm>
            <a:off x="0" y="188640"/>
            <a:ext cx="9144000" cy="710067"/>
          </a:xfrm>
          <a:prstGeom prst="rect">
            <a:avLst/>
          </a:prstGeom>
          <a:noFill/>
          <a:ln>
            <a:noFill/>
          </a:ln>
          <a:effectLst/>
          <a:extLst>
            <a:ext uri="{909E8E84-426E-40DD-AFC4-6F175D3DCCD1}">
              <a14:hiddenFill xmlns:a14="http://schemas.microsoft.com/office/drawing/2010/main">
                <a:solidFill>
                  <a:srgbClr val="0000FF">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r>
              <a:rPr lang="en-US" sz="4000" b="1" dirty="0" smtClean="0">
                <a:solidFill>
                  <a:schemeClr val="accent3">
                    <a:lumMod val="20000"/>
                    <a:lumOff val="80000"/>
                  </a:schemeClr>
                </a:solidFill>
                <a:latin typeface="Verdana" pitchFamily="34" charset="0"/>
                <a:ea typeface="Verdana" pitchFamily="34" charset="0"/>
                <a:cs typeface="Verdana" pitchFamily="34" charset="0"/>
              </a:rPr>
              <a:t>Background</a:t>
            </a:r>
            <a:endParaRPr lang="en-US" sz="4000" b="1" dirty="0">
              <a:solidFill>
                <a:schemeClr val="accent3">
                  <a:lumMod val="20000"/>
                  <a:lumOff val="80000"/>
                </a:schemeClr>
              </a:solidFill>
              <a:latin typeface="Verdana" pitchFamily="34" charset="0"/>
              <a:ea typeface="Verdana" pitchFamily="34" charset="0"/>
              <a:cs typeface="Verdana" pitchFamily="34" charset="0"/>
            </a:endParaRPr>
          </a:p>
        </p:txBody>
      </p:sp>
      <p:sp>
        <p:nvSpPr>
          <p:cNvPr id="46084" name="Rectangle 4"/>
          <p:cNvSpPr>
            <a:spLocks noChangeArrowheads="1"/>
          </p:cNvSpPr>
          <p:nvPr/>
        </p:nvSpPr>
        <p:spPr bwMode="auto">
          <a:xfrm>
            <a:off x="381000" y="1628775"/>
            <a:ext cx="8305800" cy="1268413"/>
          </a:xfrm>
          <a:prstGeom prst="rect">
            <a:avLst/>
          </a:prstGeom>
          <a:noFill/>
          <a:ln>
            <a:noFill/>
          </a:ln>
          <a:effectLst/>
          <a:extLst>
            <a:ext uri="{909E8E84-426E-40DD-AFC4-6F175D3DCCD1}">
              <a14:hiddenFill xmlns:a14="http://schemas.microsoft.com/office/drawing/2010/main">
                <a:solidFill>
                  <a:srgbClr val="0000FF">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just">
              <a:lnSpc>
                <a:spcPct val="90000"/>
              </a:lnSpc>
              <a:spcBef>
                <a:spcPct val="50000"/>
              </a:spcBef>
              <a:buClr>
                <a:srgbClr val="99CCFF"/>
              </a:buClr>
              <a:buSzPct val="110000"/>
            </a:pPr>
            <a:endParaRPr lang="en-GB" sz="3600" b="1" dirty="0">
              <a:solidFill>
                <a:srgbClr val="FFFF00"/>
              </a:solidFill>
              <a:latin typeface="Comic Sans MS" pitchFamily="66" charset="0"/>
              <a:cs typeface="Times New Roman" pitchFamily="18" charset="0"/>
            </a:endParaRPr>
          </a:p>
          <a:p>
            <a:pPr algn="just">
              <a:lnSpc>
                <a:spcPct val="90000"/>
              </a:lnSpc>
              <a:spcBef>
                <a:spcPct val="50000"/>
              </a:spcBef>
              <a:buClr>
                <a:srgbClr val="99CCFF"/>
              </a:buClr>
              <a:buSzPct val="110000"/>
            </a:pPr>
            <a:r>
              <a:rPr lang="en-GB" sz="3200" dirty="0">
                <a:solidFill>
                  <a:srgbClr val="FFFF00"/>
                </a:solidFill>
                <a:latin typeface="Comic Sans MS" pitchFamily="66" charset="0"/>
                <a:cs typeface="Times New Roman" pitchFamily="18" charset="0"/>
              </a:rPr>
              <a:t>                </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body" idx="1"/>
          </p:nvPr>
        </p:nvSpPr>
        <p:spPr>
          <a:xfrm>
            <a:off x="-108520" y="949810"/>
            <a:ext cx="9109520" cy="4536604"/>
          </a:xfrm>
        </p:spPr>
        <p:txBody>
          <a:bodyPr/>
          <a:lstStyle/>
          <a:p>
            <a:pPr marL="457200" lvl="1" indent="0" eaLnBrk="1" hangingPunct="1">
              <a:lnSpc>
                <a:spcPct val="80000"/>
              </a:lnSpc>
              <a:buNone/>
            </a:pPr>
            <a:endParaRPr lang="en-GB" sz="2400" b="1" i="1" dirty="0" smtClean="0">
              <a:solidFill>
                <a:schemeClr val="accent4">
                  <a:lumMod val="20000"/>
                  <a:lumOff val="80000"/>
                </a:schemeClr>
              </a:solidFill>
              <a:latin typeface="Verdana" panose="020B0604030504040204" pitchFamily="34" charset="0"/>
              <a:ea typeface="Verdana" panose="020B0604030504040204" pitchFamily="34" charset="0"/>
              <a:cs typeface="Verdana" panose="020B0604030504040204" pitchFamily="34" charset="0"/>
            </a:endParaRPr>
          </a:p>
          <a:p>
            <a:pPr marL="457200" lvl="1" indent="0" eaLnBrk="1" hangingPunct="1">
              <a:lnSpc>
                <a:spcPct val="80000"/>
              </a:lnSpc>
              <a:buNone/>
            </a:pPr>
            <a:endParaRPr lang="en-GB" sz="2400" i="1" dirty="0" smtClean="0">
              <a:latin typeface="Verdana" panose="020B0604030504040204" pitchFamily="34" charset="0"/>
              <a:ea typeface="Verdana" panose="020B0604030504040204" pitchFamily="34" charset="0"/>
              <a:cs typeface="Verdana" panose="020B0604030504040204" pitchFamily="34" charset="0"/>
            </a:endParaRPr>
          </a:p>
          <a:p>
            <a:pPr marL="990600" lvl="1" indent="-533400" eaLnBrk="1" hangingPunct="1">
              <a:lnSpc>
                <a:spcPct val="80000"/>
              </a:lnSpc>
              <a:buClr>
                <a:srgbClr val="FFFF00"/>
              </a:buClr>
              <a:buFontTx/>
              <a:buAutoNum type="arabicPeriod"/>
            </a:pPr>
            <a:r>
              <a:rPr lang="en-GB" sz="2400"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The </a:t>
            </a:r>
            <a:r>
              <a:rPr lang="en-GB" sz="2400" i="1" dirty="0">
                <a:solidFill>
                  <a:srgbClr val="FFFF00"/>
                </a:solidFill>
                <a:latin typeface="Verdana" panose="020B0604030504040204" pitchFamily="34" charset="0"/>
                <a:ea typeface="Verdana" panose="020B0604030504040204" pitchFamily="34" charset="0"/>
                <a:cs typeface="Verdana" panose="020B0604030504040204" pitchFamily="34" charset="0"/>
              </a:rPr>
              <a:t>IAEA is not a Party to the 1987 </a:t>
            </a:r>
            <a:r>
              <a:rPr lang="en-GB" sz="2400"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RCA;</a:t>
            </a:r>
          </a:p>
          <a:p>
            <a:pPr marL="990600" lvl="1" indent="-533400" eaLnBrk="1" hangingPunct="1">
              <a:lnSpc>
                <a:spcPct val="80000"/>
              </a:lnSpc>
              <a:buClr>
                <a:srgbClr val="FFFF00"/>
              </a:buClr>
              <a:buFontTx/>
              <a:buAutoNum type="arabicPeriod"/>
            </a:pPr>
            <a:endParaRPr lang="en-GB" sz="2400" i="1" dirty="0" smtClean="0">
              <a:solidFill>
                <a:srgbClr val="FFFF00"/>
              </a:solidFill>
              <a:latin typeface="Verdana" panose="020B0604030504040204" pitchFamily="34" charset="0"/>
              <a:ea typeface="Verdana" panose="020B0604030504040204" pitchFamily="34" charset="0"/>
              <a:cs typeface="Verdana" panose="020B0604030504040204" pitchFamily="34" charset="0"/>
            </a:endParaRPr>
          </a:p>
          <a:p>
            <a:pPr marL="990600" lvl="1" indent="-533400" eaLnBrk="1" hangingPunct="1">
              <a:lnSpc>
                <a:spcPct val="80000"/>
              </a:lnSpc>
              <a:buClr>
                <a:srgbClr val="FFFF00"/>
              </a:buClr>
              <a:buFontTx/>
              <a:buAutoNum type="arabicPeriod"/>
            </a:pPr>
            <a:endParaRPr lang="en-GB" sz="2400" i="1" dirty="0" smtClean="0">
              <a:solidFill>
                <a:srgbClr val="FFFF00"/>
              </a:solidFill>
              <a:latin typeface="Verdana" panose="020B0604030504040204" pitchFamily="34" charset="0"/>
              <a:ea typeface="Verdana" panose="020B0604030504040204" pitchFamily="34" charset="0"/>
              <a:cs typeface="Verdana" panose="020B0604030504040204" pitchFamily="34" charset="0"/>
            </a:endParaRPr>
          </a:p>
          <a:p>
            <a:pPr marL="990600" lvl="1" indent="-533400" eaLnBrk="1" hangingPunct="1">
              <a:lnSpc>
                <a:spcPct val="80000"/>
              </a:lnSpc>
              <a:buClr>
                <a:srgbClr val="FFFF00"/>
              </a:buClr>
              <a:buFontTx/>
              <a:buAutoNum type="arabicPeriod"/>
            </a:pPr>
            <a:r>
              <a:rPr lang="en-GB" sz="2400"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Any obligations on the Agency can only arise if the Agency expressly accepts them, and must be strictly interpreted within the limits of such acceptance. For the Agency, the BoG is the organ empowered to express the acceptance of such obligations</a:t>
            </a:r>
            <a:r>
              <a:rPr lang="en-GB" sz="2400" i="1" dirty="0">
                <a:solidFill>
                  <a:srgbClr val="FFFF00"/>
                </a:solidFill>
                <a:latin typeface="Verdana" panose="020B0604030504040204" pitchFamily="34" charset="0"/>
                <a:ea typeface="Verdana" panose="020B0604030504040204" pitchFamily="34" charset="0"/>
                <a:cs typeface="Verdana" panose="020B0604030504040204" pitchFamily="34" charset="0"/>
              </a:rPr>
              <a:t>;</a:t>
            </a:r>
            <a:endParaRPr lang="en-GB" sz="2400" i="1" dirty="0" smtClean="0">
              <a:solidFill>
                <a:srgbClr val="FFFF00"/>
              </a:solidFill>
              <a:latin typeface="Verdana" panose="020B0604030504040204" pitchFamily="34" charset="0"/>
              <a:ea typeface="Verdana" panose="020B0604030504040204" pitchFamily="34" charset="0"/>
              <a:cs typeface="Verdana" panose="020B0604030504040204" pitchFamily="34" charset="0"/>
            </a:endParaRPr>
          </a:p>
          <a:p>
            <a:pPr marL="990600" lvl="1" indent="-533400" eaLnBrk="1" hangingPunct="1">
              <a:lnSpc>
                <a:spcPct val="80000"/>
              </a:lnSpc>
              <a:buFontTx/>
              <a:buAutoNum type="arabicPeriod"/>
            </a:pPr>
            <a:endParaRPr lang="en-GB" sz="2400" i="1" dirty="0" smtClean="0">
              <a:latin typeface="Verdana" panose="020B0604030504040204" pitchFamily="34" charset="0"/>
              <a:ea typeface="Verdana" panose="020B0604030504040204" pitchFamily="34" charset="0"/>
              <a:cs typeface="Verdana" panose="020B0604030504040204" pitchFamily="34" charset="0"/>
            </a:endParaRPr>
          </a:p>
          <a:p>
            <a:pPr marL="990600" lvl="1" indent="-533400" eaLnBrk="1" hangingPunct="1">
              <a:lnSpc>
                <a:spcPct val="80000"/>
              </a:lnSpc>
              <a:buFontTx/>
              <a:buAutoNum type="arabicPeriod"/>
            </a:pPr>
            <a:endParaRPr lang="en-GB" sz="2400" i="1" dirty="0" smtClean="0">
              <a:latin typeface="Verdana" panose="020B0604030504040204" pitchFamily="34" charset="0"/>
              <a:ea typeface="Verdana" panose="020B0604030504040204" pitchFamily="34" charset="0"/>
              <a:cs typeface="Verdana" panose="020B0604030504040204" pitchFamily="34" charset="0"/>
            </a:endParaRPr>
          </a:p>
          <a:p>
            <a:pPr marL="990600" lvl="1" indent="-533400" eaLnBrk="1" hangingPunct="1">
              <a:lnSpc>
                <a:spcPct val="80000"/>
              </a:lnSpc>
              <a:buFontTx/>
              <a:buAutoNum type="arabicPeriod"/>
            </a:pPr>
            <a:endParaRPr lang="en-GB" sz="1800" dirty="0" smtClean="0">
              <a:latin typeface="Verdana" panose="020B0604030504040204" pitchFamily="34" charset="0"/>
              <a:ea typeface="Verdana" panose="020B0604030504040204" pitchFamily="34" charset="0"/>
              <a:cs typeface="Verdana" panose="020B0604030504040204" pitchFamily="34" charset="0"/>
            </a:endParaRPr>
          </a:p>
          <a:p>
            <a:pPr marL="990600" lvl="1" indent="-533400" eaLnBrk="1" hangingPunct="1">
              <a:lnSpc>
                <a:spcPct val="80000"/>
              </a:lnSpc>
              <a:buFontTx/>
              <a:buAutoNum type="arabicPeriod"/>
            </a:pPr>
            <a:endParaRPr lang="en-GB" sz="18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eaLnBrk="1" hangingPunct="1">
              <a:lnSpc>
                <a:spcPct val="80000"/>
              </a:lnSpc>
              <a:buNone/>
            </a:pPr>
            <a:endParaRPr lang="en-GB" sz="1800" dirty="0"/>
          </a:p>
          <a:p>
            <a:pPr marL="457200" lvl="1" indent="0" eaLnBrk="1" hangingPunct="1">
              <a:lnSpc>
                <a:spcPct val="80000"/>
              </a:lnSpc>
              <a:buNone/>
            </a:pPr>
            <a:endParaRPr lang="en-GB" sz="1800" b="1" dirty="0" smtClean="0">
              <a:solidFill>
                <a:srgbClr val="FFFFFF"/>
              </a:solidFill>
              <a:latin typeface="Verdana" pitchFamily="34" charset="0"/>
            </a:endParaRPr>
          </a:p>
          <a:p>
            <a:pPr marL="457200" lvl="1" indent="0" eaLnBrk="1" hangingPunct="1">
              <a:lnSpc>
                <a:spcPct val="80000"/>
              </a:lnSpc>
              <a:buNone/>
            </a:pPr>
            <a:r>
              <a:rPr lang="en-GB" sz="1800" b="1" dirty="0" smtClean="0">
                <a:solidFill>
                  <a:srgbClr val="FFFFFF"/>
                </a:solidFill>
                <a:latin typeface="Verdana" pitchFamily="34" charset="0"/>
              </a:rPr>
              <a:t/>
            </a:r>
            <a:br>
              <a:rPr lang="en-GB" sz="1800" b="1" dirty="0" smtClean="0">
                <a:solidFill>
                  <a:srgbClr val="FFFFFF"/>
                </a:solidFill>
                <a:latin typeface="Verdana" pitchFamily="34" charset="0"/>
              </a:rPr>
            </a:br>
            <a:r>
              <a:rPr lang="en-GB" sz="1800" b="1" dirty="0" smtClean="0">
                <a:solidFill>
                  <a:srgbClr val="FFFFFF"/>
                </a:solidFill>
                <a:latin typeface="Verdana" pitchFamily="34" charset="0"/>
              </a:rPr>
              <a:t/>
            </a:r>
            <a:br>
              <a:rPr lang="en-GB" sz="1800" b="1" dirty="0" smtClean="0">
                <a:solidFill>
                  <a:srgbClr val="FFFFFF"/>
                </a:solidFill>
                <a:latin typeface="Verdana" pitchFamily="34" charset="0"/>
              </a:rPr>
            </a:br>
            <a:endParaRPr lang="en-GB" sz="1800" dirty="0" smtClean="0">
              <a:solidFill>
                <a:srgbClr val="FFFFFF"/>
              </a:solidFill>
              <a:latin typeface="Verdana" pitchFamily="34" charset="0"/>
            </a:endParaRPr>
          </a:p>
          <a:p>
            <a:pPr marL="457200" lvl="1" indent="0" eaLnBrk="1" hangingPunct="1">
              <a:lnSpc>
                <a:spcPct val="80000"/>
              </a:lnSpc>
              <a:buNone/>
            </a:pPr>
            <a:r>
              <a:rPr lang="en-GB" sz="1800" b="1" dirty="0" smtClean="0">
                <a:solidFill>
                  <a:srgbClr val="FFFFFF"/>
                </a:solidFill>
                <a:latin typeface="Verdana" pitchFamily="34" charset="0"/>
              </a:rPr>
              <a:t/>
            </a:r>
            <a:br>
              <a:rPr lang="en-GB" sz="1800" b="1" dirty="0" smtClean="0">
                <a:solidFill>
                  <a:srgbClr val="FFFFFF"/>
                </a:solidFill>
                <a:latin typeface="Verdana" pitchFamily="34" charset="0"/>
              </a:rPr>
            </a:br>
            <a:r>
              <a:rPr lang="en-GB" sz="1800" b="1" dirty="0" smtClean="0">
                <a:solidFill>
                  <a:srgbClr val="FFFFFF"/>
                </a:solidFill>
                <a:latin typeface="Verdana" pitchFamily="34" charset="0"/>
              </a:rPr>
              <a:t/>
            </a:r>
            <a:br>
              <a:rPr lang="en-GB" sz="1800" b="1" dirty="0" smtClean="0">
                <a:solidFill>
                  <a:srgbClr val="FFFFFF"/>
                </a:solidFill>
                <a:latin typeface="Verdana" pitchFamily="34" charset="0"/>
              </a:rPr>
            </a:br>
            <a:r>
              <a:rPr lang="en-GB" sz="1800" b="1" dirty="0" smtClean="0">
                <a:solidFill>
                  <a:srgbClr val="FFFFFF"/>
                </a:solidFill>
                <a:latin typeface="Verdana" pitchFamily="34" charset="0"/>
              </a:rPr>
              <a:t/>
            </a:r>
            <a:br>
              <a:rPr lang="en-GB" sz="1800" b="1" dirty="0" smtClean="0">
                <a:solidFill>
                  <a:srgbClr val="FFFFFF"/>
                </a:solidFill>
                <a:latin typeface="Verdana" pitchFamily="34" charset="0"/>
              </a:rPr>
            </a:br>
            <a:endParaRPr lang="en-GB" sz="1800" b="1" dirty="0" smtClean="0">
              <a:solidFill>
                <a:srgbClr val="FFFFFF"/>
              </a:solidFill>
              <a:latin typeface="Verdana" pitchFamily="34" charset="0"/>
            </a:endParaRPr>
          </a:p>
          <a:p>
            <a:pPr marL="457200" lvl="1" indent="0" eaLnBrk="1" hangingPunct="1">
              <a:lnSpc>
                <a:spcPct val="80000"/>
              </a:lnSpc>
              <a:buNone/>
            </a:pPr>
            <a:r>
              <a:rPr lang="en-GB" sz="1800" b="1" dirty="0" smtClean="0">
                <a:solidFill>
                  <a:srgbClr val="FFFFFF"/>
                </a:solidFill>
                <a:latin typeface="Verdana" pitchFamily="34" charset="0"/>
              </a:rPr>
              <a:t/>
            </a:r>
            <a:br>
              <a:rPr lang="en-GB" sz="1800" b="1" dirty="0" smtClean="0">
                <a:solidFill>
                  <a:srgbClr val="FFFFFF"/>
                </a:solidFill>
                <a:latin typeface="Verdana" pitchFamily="34" charset="0"/>
              </a:rPr>
            </a:br>
            <a:endParaRPr lang="en-GB" sz="1800" b="1" dirty="0" smtClean="0">
              <a:solidFill>
                <a:srgbClr val="FFFFFF"/>
              </a:solidFill>
              <a:latin typeface="Verdana" pitchFamily="34" charset="0"/>
            </a:endParaRPr>
          </a:p>
          <a:p>
            <a:pPr marL="457200" lvl="1" indent="0" eaLnBrk="1" hangingPunct="1">
              <a:lnSpc>
                <a:spcPct val="80000"/>
              </a:lnSpc>
              <a:buNone/>
            </a:pPr>
            <a:r>
              <a:rPr lang="en-GB" sz="1800" b="1" dirty="0">
                <a:solidFill>
                  <a:srgbClr val="FFFFFF"/>
                </a:solidFill>
                <a:latin typeface="Verdana" pitchFamily="34" charset="0"/>
              </a:rPr>
              <a:t> </a:t>
            </a:r>
            <a:r>
              <a:rPr lang="en-GB" sz="1800" b="1" dirty="0" smtClean="0">
                <a:solidFill>
                  <a:srgbClr val="FFFFFF"/>
                </a:solidFill>
                <a:latin typeface="Verdana" pitchFamily="34" charset="0"/>
              </a:rPr>
              <a:t>  </a:t>
            </a:r>
            <a:r>
              <a:rPr lang="en-GB" sz="1800" dirty="0" smtClean="0">
                <a:solidFill>
                  <a:srgbClr val="FFFFFF"/>
                </a:solidFill>
                <a:latin typeface="Verdana" pitchFamily="34" charset="0"/>
              </a:rPr>
              <a:t/>
            </a:r>
            <a:br>
              <a:rPr lang="en-GB" sz="1800" dirty="0" smtClean="0">
                <a:solidFill>
                  <a:srgbClr val="FFFFFF"/>
                </a:solidFill>
                <a:latin typeface="Verdana" pitchFamily="34" charset="0"/>
              </a:rPr>
            </a:br>
            <a:endParaRPr lang="en-GB" sz="1800" b="1" dirty="0" smtClean="0">
              <a:solidFill>
                <a:srgbClr val="FFFFFF"/>
              </a:solidFill>
              <a:latin typeface="Verdana" pitchFamily="34" charset="0"/>
            </a:endParaRPr>
          </a:p>
          <a:p>
            <a:pPr marL="457200" lvl="1" indent="0" eaLnBrk="1" hangingPunct="1">
              <a:lnSpc>
                <a:spcPct val="80000"/>
              </a:lnSpc>
              <a:buNone/>
            </a:pPr>
            <a:r>
              <a:rPr lang="en-US" sz="2000" b="1" dirty="0" smtClean="0">
                <a:solidFill>
                  <a:srgbClr val="FFFFFF"/>
                </a:solidFill>
                <a:latin typeface="Verdana" pitchFamily="34" charset="0"/>
              </a:rPr>
              <a:t>		</a:t>
            </a:r>
          </a:p>
        </p:txBody>
      </p:sp>
      <p:sp>
        <p:nvSpPr>
          <p:cNvPr id="46083" name="Rectangle 3"/>
          <p:cNvSpPr>
            <a:spLocks noChangeArrowheads="1"/>
          </p:cNvSpPr>
          <p:nvPr/>
        </p:nvSpPr>
        <p:spPr bwMode="auto">
          <a:xfrm>
            <a:off x="0" y="188640"/>
            <a:ext cx="9144000" cy="648512"/>
          </a:xfrm>
          <a:prstGeom prst="rect">
            <a:avLst/>
          </a:prstGeom>
          <a:noFill/>
          <a:ln>
            <a:noFill/>
          </a:ln>
          <a:effectLst/>
          <a:extLst>
            <a:ext uri="{909E8E84-426E-40DD-AFC4-6F175D3DCCD1}">
              <a14:hiddenFill xmlns:a14="http://schemas.microsoft.com/office/drawing/2010/main">
                <a:solidFill>
                  <a:srgbClr val="0000FF">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r>
              <a:rPr lang="en-US" sz="3600" b="1" dirty="0" smtClean="0">
                <a:solidFill>
                  <a:schemeClr val="accent3">
                    <a:lumMod val="20000"/>
                    <a:lumOff val="80000"/>
                  </a:schemeClr>
                </a:solidFill>
                <a:latin typeface="Verdana" pitchFamily="34" charset="0"/>
                <a:ea typeface="Verdana" pitchFamily="34" charset="0"/>
                <a:cs typeface="Verdana" pitchFamily="34" charset="0"/>
              </a:rPr>
              <a:t>IAEA’s Role under </a:t>
            </a:r>
            <a:r>
              <a:rPr lang="en-US" sz="3600" b="1" dirty="0">
                <a:solidFill>
                  <a:schemeClr val="accent3">
                    <a:lumMod val="20000"/>
                    <a:lumOff val="80000"/>
                  </a:schemeClr>
                </a:solidFill>
                <a:latin typeface="Verdana" pitchFamily="34" charset="0"/>
                <a:ea typeface="Verdana" pitchFamily="34" charset="0"/>
                <a:cs typeface="Verdana" pitchFamily="34" charset="0"/>
              </a:rPr>
              <a:t>the 1987 </a:t>
            </a:r>
            <a:r>
              <a:rPr lang="en-US" sz="3600" b="1" dirty="0" smtClean="0">
                <a:solidFill>
                  <a:schemeClr val="accent3">
                    <a:lumMod val="20000"/>
                    <a:lumOff val="80000"/>
                  </a:schemeClr>
                </a:solidFill>
                <a:latin typeface="Verdana" pitchFamily="34" charset="0"/>
                <a:ea typeface="Verdana" pitchFamily="34" charset="0"/>
                <a:cs typeface="Verdana" pitchFamily="34" charset="0"/>
              </a:rPr>
              <a:t>RCA</a:t>
            </a:r>
            <a:endParaRPr lang="en-US" sz="3600" b="1" dirty="0">
              <a:solidFill>
                <a:schemeClr val="accent3">
                  <a:lumMod val="20000"/>
                  <a:lumOff val="80000"/>
                </a:schemeClr>
              </a:solidFill>
              <a:latin typeface="Verdana" pitchFamily="34" charset="0"/>
              <a:ea typeface="Verdana" pitchFamily="34" charset="0"/>
              <a:cs typeface="Verdana" pitchFamily="34" charset="0"/>
            </a:endParaRPr>
          </a:p>
        </p:txBody>
      </p:sp>
      <p:sp>
        <p:nvSpPr>
          <p:cNvPr id="46084" name="Rectangle 4"/>
          <p:cNvSpPr>
            <a:spLocks noChangeArrowheads="1"/>
          </p:cNvSpPr>
          <p:nvPr/>
        </p:nvSpPr>
        <p:spPr bwMode="auto">
          <a:xfrm>
            <a:off x="381000" y="1628775"/>
            <a:ext cx="8305800" cy="1268413"/>
          </a:xfrm>
          <a:prstGeom prst="rect">
            <a:avLst/>
          </a:prstGeom>
          <a:noFill/>
          <a:ln>
            <a:noFill/>
          </a:ln>
          <a:effectLst/>
          <a:extLst>
            <a:ext uri="{909E8E84-426E-40DD-AFC4-6F175D3DCCD1}">
              <a14:hiddenFill xmlns:a14="http://schemas.microsoft.com/office/drawing/2010/main">
                <a:solidFill>
                  <a:srgbClr val="0000FF">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just">
              <a:lnSpc>
                <a:spcPct val="90000"/>
              </a:lnSpc>
              <a:spcBef>
                <a:spcPct val="50000"/>
              </a:spcBef>
              <a:buClr>
                <a:srgbClr val="99CCFF"/>
              </a:buClr>
              <a:buSzPct val="110000"/>
            </a:pPr>
            <a:endParaRPr lang="en-GB" sz="3600" b="1" dirty="0">
              <a:solidFill>
                <a:srgbClr val="FFFF00"/>
              </a:solidFill>
              <a:latin typeface="Comic Sans MS" pitchFamily="66" charset="0"/>
              <a:cs typeface="Times New Roman" pitchFamily="18" charset="0"/>
            </a:endParaRPr>
          </a:p>
          <a:p>
            <a:pPr algn="just">
              <a:lnSpc>
                <a:spcPct val="90000"/>
              </a:lnSpc>
              <a:spcBef>
                <a:spcPct val="50000"/>
              </a:spcBef>
              <a:buClr>
                <a:srgbClr val="99CCFF"/>
              </a:buClr>
              <a:buSzPct val="110000"/>
            </a:pPr>
            <a:r>
              <a:rPr lang="en-GB" sz="3200" dirty="0">
                <a:solidFill>
                  <a:srgbClr val="FFFF00"/>
                </a:solidFill>
                <a:latin typeface="Comic Sans MS" pitchFamily="66" charset="0"/>
                <a:cs typeface="Times New Roman" pitchFamily="18" charset="0"/>
              </a:rPr>
              <a:t>                </a:t>
            </a:r>
          </a:p>
        </p:txBody>
      </p:sp>
    </p:spTree>
    <p:extLst>
      <p:ext uri="{BB962C8B-B14F-4D97-AF65-F5344CB8AC3E}">
        <p14:creationId xmlns:p14="http://schemas.microsoft.com/office/powerpoint/2010/main" val="3300329806"/>
      </p:ext>
    </p:extLst>
  </p:cSld>
  <p:clrMapOvr>
    <a:masterClrMapping/>
  </p:clrMapOvr>
  <p:transition spd="slow">
    <p:wheel spokes="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body" idx="1"/>
          </p:nvPr>
        </p:nvSpPr>
        <p:spPr>
          <a:xfrm>
            <a:off x="0" y="949810"/>
            <a:ext cx="9001000" cy="4536604"/>
          </a:xfrm>
        </p:spPr>
        <p:txBody>
          <a:bodyPr/>
          <a:lstStyle/>
          <a:p>
            <a:pPr marL="457200" lvl="1" indent="0" eaLnBrk="1" hangingPunct="1">
              <a:lnSpc>
                <a:spcPct val="80000"/>
              </a:lnSpc>
              <a:buNone/>
            </a:pPr>
            <a:endParaRPr lang="en-GB" sz="2400" b="1" i="1" dirty="0" smtClean="0">
              <a:solidFill>
                <a:schemeClr val="accent4">
                  <a:lumMod val="20000"/>
                  <a:lumOff val="80000"/>
                </a:schemeClr>
              </a:solidFill>
              <a:latin typeface="Verdana" panose="020B0604030504040204" pitchFamily="34" charset="0"/>
              <a:ea typeface="Verdana" panose="020B0604030504040204" pitchFamily="34" charset="0"/>
              <a:cs typeface="Verdana" panose="020B0604030504040204" pitchFamily="34" charset="0"/>
            </a:endParaRPr>
          </a:p>
          <a:p>
            <a:pPr marL="990600" lvl="1" indent="-533400" eaLnBrk="1" hangingPunct="1">
              <a:lnSpc>
                <a:spcPct val="80000"/>
              </a:lnSpc>
              <a:buClr>
                <a:srgbClr val="FFFF00"/>
              </a:buClr>
              <a:buFont typeface="+mj-lt"/>
              <a:buAutoNum type="arabicPeriod" startAt="3"/>
            </a:pPr>
            <a:r>
              <a:rPr lang="en-GB" sz="2400"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The IAEA </a:t>
            </a:r>
            <a:r>
              <a:rPr lang="en-GB" sz="2400" i="1" dirty="0">
                <a:solidFill>
                  <a:srgbClr val="FFFF00"/>
                </a:solidFill>
                <a:latin typeface="Verdana" panose="020B0604030504040204" pitchFamily="34" charset="0"/>
                <a:ea typeface="Verdana" panose="020B0604030504040204" pitchFamily="34" charset="0"/>
                <a:cs typeface="Verdana" panose="020B0604030504040204" pitchFamily="34" charset="0"/>
              </a:rPr>
              <a:t>cannot be considered as the “Secretariat of the RCA” </a:t>
            </a:r>
            <a:r>
              <a:rPr lang="en-GB" sz="2400"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and the </a:t>
            </a:r>
            <a:r>
              <a:rPr lang="en-GB" sz="2400" i="1" dirty="0">
                <a:solidFill>
                  <a:srgbClr val="FFFF00"/>
                </a:solidFill>
                <a:latin typeface="Verdana" panose="020B0604030504040204" pitchFamily="34" charset="0"/>
                <a:ea typeface="Verdana" panose="020B0604030504040204" pitchFamily="34" charset="0"/>
                <a:cs typeface="Verdana" panose="020B0604030504040204" pitchFamily="34" charset="0"/>
              </a:rPr>
              <a:t>concept of “secretariat duties” </a:t>
            </a:r>
            <a:r>
              <a:rPr lang="en-GB" sz="2400"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 </a:t>
            </a:r>
            <a:r>
              <a:rPr lang="en-GB" sz="2400" i="1" dirty="0">
                <a:solidFill>
                  <a:srgbClr val="FFFF00"/>
                </a:solidFill>
                <a:latin typeface="Verdana" panose="020B0604030504040204" pitchFamily="34" charset="0"/>
                <a:ea typeface="Verdana" panose="020B0604030504040204" pitchFamily="34" charset="0"/>
                <a:cs typeface="Verdana" panose="020B0604030504040204" pitchFamily="34" charset="0"/>
              </a:rPr>
              <a:t>is to be restrictively </a:t>
            </a:r>
            <a:r>
              <a:rPr lang="en-GB" sz="2400"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interpreted based on the text of the Agreement itself, </a:t>
            </a:r>
            <a:r>
              <a:rPr lang="en-GB" sz="2400" i="1" dirty="0">
                <a:solidFill>
                  <a:srgbClr val="FFFF00"/>
                </a:solidFill>
                <a:latin typeface="Verdana" panose="020B0604030504040204" pitchFamily="34" charset="0"/>
                <a:ea typeface="Verdana" panose="020B0604030504040204" pitchFamily="34" charset="0"/>
                <a:cs typeface="Verdana" panose="020B0604030504040204" pitchFamily="34" charset="0"/>
              </a:rPr>
              <a:t>in particular since </a:t>
            </a:r>
            <a:r>
              <a:rPr lang="en-GB" sz="2400" b="1" i="1" u="sng" dirty="0">
                <a:solidFill>
                  <a:srgbClr val="FFFF00"/>
                </a:solidFill>
                <a:latin typeface="Verdana" panose="020B0604030504040204" pitchFamily="34" charset="0"/>
                <a:ea typeface="Verdana" panose="020B0604030504040204" pitchFamily="34" charset="0"/>
                <a:cs typeface="Verdana" panose="020B0604030504040204" pitchFamily="34" charset="0"/>
              </a:rPr>
              <a:t>the 1987 RCA makes no provision for the funding of the individuals that perform such </a:t>
            </a:r>
            <a:r>
              <a:rPr lang="en-GB" sz="2400" b="1" i="1" u="sng" dirty="0" smtClean="0">
                <a:solidFill>
                  <a:srgbClr val="FFFF00"/>
                </a:solidFill>
                <a:latin typeface="Verdana" panose="020B0604030504040204" pitchFamily="34" charset="0"/>
                <a:ea typeface="Verdana" panose="020B0604030504040204" pitchFamily="34" charset="0"/>
                <a:cs typeface="Verdana" panose="020B0604030504040204" pitchFamily="34" charset="0"/>
              </a:rPr>
              <a:t>duties</a:t>
            </a:r>
            <a:r>
              <a:rPr lang="en-GB" sz="2400"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 </a:t>
            </a:r>
            <a:r>
              <a:rPr lang="en-US" sz="2400"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The </a:t>
            </a:r>
            <a:r>
              <a:rPr lang="en-US" sz="2400" i="1" dirty="0">
                <a:solidFill>
                  <a:srgbClr val="FFFF00"/>
                </a:solidFill>
                <a:latin typeface="Verdana" panose="020B0604030504040204" pitchFamily="34" charset="0"/>
                <a:ea typeface="Verdana" panose="020B0604030504040204" pitchFamily="34" charset="0"/>
                <a:cs typeface="Verdana" panose="020B0604030504040204" pitchFamily="34" charset="0"/>
              </a:rPr>
              <a:t>“secretariat duties” of the Agency are, therefore, only those expressly envisaged by the Agreement itself, such as the duty to convene the RCA Meetings of Representatives (Article II.1), and the duty to receive relevant communications from </a:t>
            </a:r>
            <a:r>
              <a:rPr lang="en-US" sz="2400"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GPs and/or </a:t>
            </a:r>
            <a:r>
              <a:rPr lang="en-US" sz="2400" i="1" dirty="0">
                <a:solidFill>
                  <a:srgbClr val="FFFF00"/>
                </a:solidFill>
                <a:latin typeface="Verdana" panose="020B0604030504040204" pitchFamily="34" charset="0"/>
                <a:ea typeface="Verdana" panose="020B0604030504040204" pitchFamily="34" charset="0"/>
                <a:cs typeface="Verdana" panose="020B0604030504040204" pitchFamily="34" charset="0"/>
              </a:rPr>
              <a:t>to notify other </a:t>
            </a:r>
            <a:r>
              <a:rPr lang="en-US" sz="2400"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GPs of </a:t>
            </a:r>
            <a:r>
              <a:rPr lang="en-US" sz="2400" i="1" dirty="0">
                <a:solidFill>
                  <a:srgbClr val="FFFF00"/>
                </a:solidFill>
                <a:latin typeface="Verdana" panose="020B0604030504040204" pitchFamily="34" charset="0"/>
                <a:ea typeface="Verdana" panose="020B0604030504040204" pitchFamily="34" charset="0"/>
                <a:cs typeface="Verdana" panose="020B0604030504040204" pitchFamily="34" charset="0"/>
              </a:rPr>
              <a:t>such communications or other relevant information (Article III.1; Article IV.1; Article V.2; Article V.3; Article VIII.1). </a:t>
            </a:r>
            <a:r>
              <a:rPr lang="en-GB" sz="2400"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  </a:t>
            </a:r>
          </a:p>
          <a:p>
            <a:pPr marL="457200" lvl="1" indent="0" eaLnBrk="1" hangingPunct="1">
              <a:lnSpc>
                <a:spcPct val="80000"/>
              </a:lnSpc>
              <a:buNone/>
            </a:pPr>
            <a:endParaRPr lang="en-GB" sz="2400" i="1" dirty="0" smtClean="0">
              <a:latin typeface="Verdana" panose="020B0604030504040204" pitchFamily="34" charset="0"/>
              <a:ea typeface="Verdana" panose="020B0604030504040204" pitchFamily="34" charset="0"/>
              <a:cs typeface="Verdana" panose="020B0604030504040204" pitchFamily="34" charset="0"/>
            </a:endParaRPr>
          </a:p>
          <a:p>
            <a:pPr marL="990600" lvl="1" indent="-533400" eaLnBrk="1" hangingPunct="1">
              <a:lnSpc>
                <a:spcPct val="80000"/>
              </a:lnSpc>
              <a:buFontTx/>
              <a:buAutoNum type="arabicPeriod"/>
            </a:pPr>
            <a:endParaRPr lang="en-GB" sz="2400" i="1" dirty="0" smtClean="0">
              <a:latin typeface="Verdana" panose="020B0604030504040204" pitchFamily="34" charset="0"/>
              <a:ea typeface="Verdana" panose="020B0604030504040204" pitchFamily="34" charset="0"/>
              <a:cs typeface="Verdana" panose="020B0604030504040204" pitchFamily="34" charset="0"/>
            </a:endParaRPr>
          </a:p>
          <a:p>
            <a:pPr marL="990600" lvl="1" indent="-533400" eaLnBrk="1" hangingPunct="1">
              <a:lnSpc>
                <a:spcPct val="80000"/>
              </a:lnSpc>
              <a:buFontTx/>
              <a:buAutoNum type="arabicPeriod"/>
            </a:pPr>
            <a:endParaRPr lang="en-GB" sz="1800" dirty="0" smtClean="0">
              <a:latin typeface="Verdana" panose="020B0604030504040204" pitchFamily="34" charset="0"/>
              <a:ea typeface="Verdana" panose="020B0604030504040204" pitchFamily="34" charset="0"/>
              <a:cs typeface="Verdana" panose="020B0604030504040204" pitchFamily="34" charset="0"/>
            </a:endParaRPr>
          </a:p>
          <a:p>
            <a:pPr marL="990600" lvl="1" indent="-533400" eaLnBrk="1" hangingPunct="1">
              <a:lnSpc>
                <a:spcPct val="80000"/>
              </a:lnSpc>
              <a:buFontTx/>
              <a:buAutoNum type="arabicPeriod"/>
            </a:pPr>
            <a:endParaRPr lang="en-GB" sz="18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eaLnBrk="1" hangingPunct="1">
              <a:lnSpc>
                <a:spcPct val="80000"/>
              </a:lnSpc>
              <a:buNone/>
            </a:pPr>
            <a:endParaRPr lang="en-GB" sz="1800" dirty="0"/>
          </a:p>
          <a:p>
            <a:pPr marL="457200" lvl="1" indent="0" eaLnBrk="1" hangingPunct="1">
              <a:lnSpc>
                <a:spcPct val="80000"/>
              </a:lnSpc>
              <a:buNone/>
            </a:pPr>
            <a:endParaRPr lang="en-GB" sz="1800" b="1" dirty="0" smtClean="0">
              <a:solidFill>
                <a:srgbClr val="FFFFFF"/>
              </a:solidFill>
              <a:latin typeface="Verdana" pitchFamily="34" charset="0"/>
            </a:endParaRPr>
          </a:p>
          <a:p>
            <a:pPr marL="457200" lvl="1" indent="0" eaLnBrk="1" hangingPunct="1">
              <a:lnSpc>
                <a:spcPct val="80000"/>
              </a:lnSpc>
              <a:buNone/>
            </a:pPr>
            <a:r>
              <a:rPr lang="en-GB" sz="1800" b="1" dirty="0" smtClean="0">
                <a:solidFill>
                  <a:srgbClr val="FFFFFF"/>
                </a:solidFill>
                <a:latin typeface="Verdana" pitchFamily="34" charset="0"/>
              </a:rPr>
              <a:t/>
            </a:r>
            <a:br>
              <a:rPr lang="en-GB" sz="1800" b="1" dirty="0" smtClean="0">
                <a:solidFill>
                  <a:srgbClr val="FFFFFF"/>
                </a:solidFill>
                <a:latin typeface="Verdana" pitchFamily="34" charset="0"/>
              </a:rPr>
            </a:br>
            <a:r>
              <a:rPr lang="en-GB" sz="1800" b="1" dirty="0" smtClean="0">
                <a:solidFill>
                  <a:srgbClr val="FFFFFF"/>
                </a:solidFill>
                <a:latin typeface="Verdana" pitchFamily="34" charset="0"/>
              </a:rPr>
              <a:t/>
            </a:r>
            <a:br>
              <a:rPr lang="en-GB" sz="1800" b="1" dirty="0" smtClean="0">
                <a:solidFill>
                  <a:srgbClr val="FFFFFF"/>
                </a:solidFill>
                <a:latin typeface="Verdana" pitchFamily="34" charset="0"/>
              </a:rPr>
            </a:br>
            <a:endParaRPr lang="en-GB" sz="1800" dirty="0" smtClean="0">
              <a:solidFill>
                <a:srgbClr val="FFFFFF"/>
              </a:solidFill>
              <a:latin typeface="Verdana" pitchFamily="34" charset="0"/>
            </a:endParaRPr>
          </a:p>
          <a:p>
            <a:pPr marL="457200" lvl="1" indent="0" eaLnBrk="1" hangingPunct="1">
              <a:lnSpc>
                <a:spcPct val="80000"/>
              </a:lnSpc>
              <a:buNone/>
            </a:pPr>
            <a:r>
              <a:rPr lang="en-GB" sz="1800" b="1" dirty="0" smtClean="0">
                <a:solidFill>
                  <a:srgbClr val="FFFFFF"/>
                </a:solidFill>
                <a:latin typeface="Verdana" pitchFamily="34" charset="0"/>
              </a:rPr>
              <a:t/>
            </a:r>
            <a:br>
              <a:rPr lang="en-GB" sz="1800" b="1" dirty="0" smtClean="0">
                <a:solidFill>
                  <a:srgbClr val="FFFFFF"/>
                </a:solidFill>
                <a:latin typeface="Verdana" pitchFamily="34" charset="0"/>
              </a:rPr>
            </a:br>
            <a:r>
              <a:rPr lang="en-GB" sz="1800" b="1" dirty="0" smtClean="0">
                <a:solidFill>
                  <a:srgbClr val="FFFFFF"/>
                </a:solidFill>
                <a:latin typeface="Verdana" pitchFamily="34" charset="0"/>
              </a:rPr>
              <a:t/>
            </a:r>
            <a:br>
              <a:rPr lang="en-GB" sz="1800" b="1" dirty="0" smtClean="0">
                <a:solidFill>
                  <a:srgbClr val="FFFFFF"/>
                </a:solidFill>
                <a:latin typeface="Verdana" pitchFamily="34" charset="0"/>
              </a:rPr>
            </a:br>
            <a:r>
              <a:rPr lang="en-GB" sz="1800" b="1" dirty="0" smtClean="0">
                <a:solidFill>
                  <a:srgbClr val="FFFFFF"/>
                </a:solidFill>
                <a:latin typeface="Verdana" pitchFamily="34" charset="0"/>
              </a:rPr>
              <a:t/>
            </a:r>
            <a:br>
              <a:rPr lang="en-GB" sz="1800" b="1" dirty="0" smtClean="0">
                <a:solidFill>
                  <a:srgbClr val="FFFFFF"/>
                </a:solidFill>
                <a:latin typeface="Verdana" pitchFamily="34" charset="0"/>
              </a:rPr>
            </a:br>
            <a:endParaRPr lang="en-GB" sz="1800" b="1" dirty="0" smtClean="0">
              <a:solidFill>
                <a:srgbClr val="FFFFFF"/>
              </a:solidFill>
              <a:latin typeface="Verdana" pitchFamily="34" charset="0"/>
            </a:endParaRPr>
          </a:p>
          <a:p>
            <a:pPr marL="457200" lvl="1" indent="0" eaLnBrk="1" hangingPunct="1">
              <a:lnSpc>
                <a:spcPct val="80000"/>
              </a:lnSpc>
              <a:buNone/>
            </a:pPr>
            <a:r>
              <a:rPr lang="en-GB" sz="1800" b="1" dirty="0" smtClean="0">
                <a:solidFill>
                  <a:srgbClr val="FFFFFF"/>
                </a:solidFill>
                <a:latin typeface="Verdana" pitchFamily="34" charset="0"/>
              </a:rPr>
              <a:t/>
            </a:r>
            <a:br>
              <a:rPr lang="en-GB" sz="1800" b="1" dirty="0" smtClean="0">
                <a:solidFill>
                  <a:srgbClr val="FFFFFF"/>
                </a:solidFill>
                <a:latin typeface="Verdana" pitchFamily="34" charset="0"/>
              </a:rPr>
            </a:br>
            <a:endParaRPr lang="en-GB" sz="1800" b="1" dirty="0" smtClean="0">
              <a:solidFill>
                <a:srgbClr val="FFFFFF"/>
              </a:solidFill>
              <a:latin typeface="Verdana" pitchFamily="34" charset="0"/>
            </a:endParaRPr>
          </a:p>
          <a:p>
            <a:pPr marL="457200" lvl="1" indent="0" eaLnBrk="1" hangingPunct="1">
              <a:lnSpc>
                <a:spcPct val="80000"/>
              </a:lnSpc>
              <a:buNone/>
            </a:pPr>
            <a:r>
              <a:rPr lang="en-GB" sz="1800" b="1" dirty="0">
                <a:solidFill>
                  <a:srgbClr val="FFFFFF"/>
                </a:solidFill>
                <a:latin typeface="Verdana" pitchFamily="34" charset="0"/>
              </a:rPr>
              <a:t> </a:t>
            </a:r>
            <a:r>
              <a:rPr lang="en-GB" sz="1800" b="1" dirty="0" smtClean="0">
                <a:solidFill>
                  <a:srgbClr val="FFFFFF"/>
                </a:solidFill>
                <a:latin typeface="Verdana" pitchFamily="34" charset="0"/>
              </a:rPr>
              <a:t>  </a:t>
            </a:r>
            <a:r>
              <a:rPr lang="en-GB" sz="1800" dirty="0" smtClean="0">
                <a:solidFill>
                  <a:srgbClr val="FFFFFF"/>
                </a:solidFill>
                <a:latin typeface="Verdana" pitchFamily="34" charset="0"/>
              </a:rPr>
              <a:t/>
            </a:r>
            <a:br>
              <a:rPr lang="en-GB" sz="1800" dirty="0" smtClean="0">
                <a:solidFill>
                  <a:srgbClr val="FFFFFF"/>
                </a:solidFill>
                <a:latin typeface="Verdana" pitchFamily="34" charset="0"/>
              </a:rPr>
            </a:br>
            <a:endParaRPr lang="en-GB" sz="1800" b="1" dirty="0" smtClean="0">
              <a:solidFill>
                <a:srgbClr val="FFFFFF"/>
              </a:solidFill>
              <a:latin typeface="Verdana" pitchFamily="34" charset="0"/>
            </a:endParaRPr>
          </a:p>
          <a:p>
            <a:pPr marL="457200" lvl="1" indent="0" eaLnBrk="1" hangingPunct="1">
              <a:lnSpc>
                <a:spcPct val="80000"/>
              </a:lnSpc>
              <a:buNone/>
            </a:pPr>
            <a:r>
              <a:rPr lang="en-US" sz="2000" b="1" dirty="0" smtClean="0">
                <a:solidFill>
                  <a:srgbClr val="FFFFFF"/>
                </a:solidFill>
                <a:latin typeface="Verdana" pitchFamily="34" charset="0"/>
              </a:rPr>
              <a:t>		</a:t>
            </a:r>
          </a:p>
        </p:txBody>
      </p:sp>
      <p:sp>
        <p:nvSpPr>
          <p:cNvPr id="46083" name="Rectangle 3"/>
          <p:cNvSpPr>
            <a:spLocks noChangeArrowheads="1"/>
          </p:cNvSpPr>
          <p:nvPr/>
        </p:nvSpPr>
        <p:spPr bwMode="auto">
          <a:xfrm>
            <a:off x="0" y="188640"/>
            <a:ext cx="9144000" cy="648512"/>
          </a:xfrm>
          <a:prstGeom prst="rect">
            <a:avLst/>
          </a:prstGeom>
          <a:noFill/>
          <a:ln>
            <a:noFill/>
          </a:ln>
          <a:effectLst/>
          <a:extLst>
            <a:ext uri="{909E8E84-426E-40DD-AFC4-6F175D3DCCD1}">
              <a14:hiddenFill xmlns:a14="http://schemas.microsoft.com/office/drawing/2010/main">
                <a:solidFill>
                  <a:srgbClr val="0000FF">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lvl="0" algn="ctr"/>
            <a:r>
              <a:rPr lang="en-US" sz="3600" b="1" dirty="0">
                <a:solidFill>
                  <a:srgbClr val="AAAACA">
                    <a:lumMod val="20000"/>
                    <a:lumOff val="80000"/>
                  </a:srgbClr>
                </a:solidFill>
                <a:latin typeface="Verdana" pitchFamily="34" charset="0"/>
                <a:ea typeface="Verdana" pitchFamily="34" charset="0"/>
                <a:cs typeface="Verdana" pitchFamily="34" charset="0"/>
              </a:rPr>
              <a:t>IAEA’s Role under the 1987 RCA</a:t>
            </a:r>
          </a:p>
        </p:txBody>
      </p:sp>
      <p:sp>
        <p:nvSpPr>
          <p:cNvPr id="46084" name="Rectangle 4"/>
          <p:cNvSpPr>
            <a:spLocks noChangeArrowheads="1"/>
          </p:cNvSpPr>
          <p:nvPr/>
        </p:nvSpPr>
        <p:spPr bwMode="auto">
          <a:xfrm>
            <a:off x="381000" y="1628775"/>
            <a:ext cx="8305800" cy="1268413"/>
          </a:xfrm>
          <a:prstGeom prst="rect">
            <a:avLst/>
          </a:prstGeom>
          <a:noFill/>
          <a:ln>
            <a:noFill/>
          </a:ln>
          <a:effectLst/>
          <a:extLst>
            <a:ext uri="{909E8E84-426E-40DD-AFC4-6F175D3DCCD1}">
              <a14:hiddenFill xmlns:a14="http://schemas.microsoft.com/office/drawing/2010/main">
                <a:solidFill>
                  <a:srgbClr val="0000FF">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just">
              <a:lnSpc>
                <a:spcPct val="90000"/>
              </a:lnSpc>
              <a:spcBef>
                <a:spcPct val="50000"/>
              </a:spcBef>
              <a:buClr>
                <a:srgbClr val="99CCFF"/>
              </a:buClr>
              <a:buSzPct val="110000"/>
            </a:pPr>
            <a:endParaRPr lang="en-GB" sz="3600" b="1" dirty="0">
              <a:solidFill>
                <a:srgbClr val="FFFF00"/>
              </a:solidFill>
              <a:latin typeface="Comic Sans MS" pitchFamily="66" charset="0"/>
              <a:cs typeface="Times New Roman" pitchFamily="18" charset="0"/>
            </a:endParaRPr>
          </a:p>
          <a:p>
            <a:pPr algn="just">
              <a:lnSpc>
                <a:spcPct val="90000"/>
              </a:lnSpc>
              <a:spcBef>
                <a:spcPct val="50000"/>
              </a:spcBef>
              <a:buClr>
                <a:srgbClr val="99CCFF"/>
              </a:buClr>
              <a:buSzPct val="110000"/>
            </a:pPr>
            <a:r>
              <a:rPr lang="en-GB" sz="3200" dirty="0">
                <a:solidFill>
                  <a:srgbClr val="FFFF00"/>
                </a:solidFill>
                <a:latin typeface="Comic Sans MS" pitchFamily="66" charset="0"/>
                <a:cs typeface="Times New Roman" pitchFamily="18" charset="0"/>
              </a:rPr>
              <a:t>                </a:t>
            </a:r>
          </a:p>
        </p:txBody>
      </p:sp>
    </p:spTree>
    <p:extLst>
      <p:ext uri="{BB962C8B-B14F-4D97-AF65-F5344CB8AC3E}">
        <p14:creationId xmlns:p14="http://schemas.microsoft.com/office/powerpoint/2010/main" val="80278581"/>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body" idx="1"/>
          </p:nvPr>
        </p:nvSpPr>
        <p:spPr>
          <a:xfrm>
            <a:off x="33400" y="1268760"/>
            <a:ext cx="9001000" cy="4536604"/>
          </a:xfrm>
        </p:spPr>
        <p:txBody>
          <a:bodyPr/>
          <a:lstStyle/>
          <a:p>
            <a:pPr marL="457200" lvl="1" indent="0" eaLnBrk="1" hangingPunct="1">
              <a:lnSpc>
                <a:spcPct val="80000"/>
              </a:lnSpc>
              <a:buNone/>
            </a:pPr>
            <a:endParaRPr lang="en-GB" sz="24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eaLnBrk="1" hangingPunct="1">
              <a:lnSpc>
                <a:spcPct val="80000"/>
              </a:lnSpc>
              <a:buNone/>
            </a:pPr>
            <a:endParaRPr lang="en-GB" sz="1800" dirty="0"/>
          </a:p>
          <a:p>
            <a:pPr marL="457200" lvl="1" indent="0" eaLnBrk="1" hangingPunct="1">
              <a:lnSpc>
                <a:spcPct val="80000"/>
              </a:lnSpc>
              <a:buNone/>
            </a:pPr>
            <a:endParaRPr lang="en-GB" sz="1800" b="1" dirty="0" smtClean="0">
              <a:solidFill>
                <a:srgbClr val="FFFFFF"/>
              </a:solidFill>
              <a:latin typeface="Verdana" pitchFamily="34" charset="0"/>
            </a:endParaRPr>
          </a:p>
          <a:p>
            <a:pPr marL="457200" lvl="1" indent="0" eaLnBrk="1" hangingPunct="1">
              <a:lnSpc>
                <a:spcPct val="80000"/>
              </a:lnSpc>
              <a:buNone/>
            </a:pPr>
            <a:r>
              <a:rPr lang="en-GB" sz="1800" b="1" dirty="0" smtClean="0">
                <a:solidFill>
                  <a:srgbClr val="FFFFFF"/>
                </a:solidFill>
                <a:latin typeface="Verdana" pitchFamily="34" charset="0"/>
              </a:rPr>
              <a:t/>
            </a:r>
            <a:br>
              <a:rPr lang="en-GB" sz="1800" b="1" dirty="0" smtClean="0">
                <a:solidFill>
                  <a:srgbClr val="FFFFFF"/>
                </a:solidFill>
                <a:latin typeface="Verdana" pitchFamily="34" charset="0"/>
              </a:rPr>
            </a:br>
            <a:r>
              <a:rPr lang="en-GB" sz="1800" b="1" dirty="0" smtClean="0">
                <a:solidFill>
                  <a:srgbClr val="FFFFFF"/>
                </a:solidFill>
                <a:latin typeface="Verdana" pitchFamily="34" charset="0"/>
              </a:rPr>
              <a:t/>
            </a:r>
            <a:br>
              <a:rPr lang="en-GB" sz="1800" b="1" dirty="0" smtClean="0">
                <a:solidFill>
                  <a:srgbClr val="FFFFFF"/>
                </a:solidFill>
                <a:latin typeface="Verdana" pitchFamily="34" charset="0"/>
              </a:rPr>
            </a:br>
            <a:endParaRPr lang="en-GB" sz="1800" dirty="0" smtClean="0">
              <a:solidFill>
                <a:srgbClr val="FFFFFF"/>
              </a:solidFill>
              <a:latin typeface="Verdana" pitchFamily="34" charset="0"/>
            </a:endParaRPr>
          </a:p>
          <a:p>
            <a:pPr marL="457200" lvl="1" indent="0" eaLnBrk="1" hangingPunct="1">
              <a:lnSpc>
                <a:spcPct val="80000"/>
              </a:lnSpc>
              <a:buNone/>
            </a:pPr>
            <a:r>
              <a:rPr lang="en-GB" sz="1800" b="1" dirty="0" smtClean="0">
                <a:solidFill>
                  <a:srgbClr val="FFFFFF"/>
                </a:solidFill>
                <a:latin typeface="Verdana" pitchFamily="34" charset="0"/>
              </a:rPr>
              <a:t/>
            </a:r>
            <a:br>
              <a:rPr lang="en-GB" sz="1800" b="1" dirty="0" smtClean="0">
                <a:solidFill>
                  <a:srgbClr val="FFFFFF"/>
                </a:solidFill>
                <a:latin typeface="Verdana" pitchFamily="34" charset="0"/>
              </a:rPr>
            </a:br>
            <a:r>
              <a:rPr lang="en-GB" sz="1800" b="1" dirty="0" smtClean="0">
                <a:solidFill>
                  <a:srgbClr val="FFFFFF"/>
                </a:solidFill>
                <a:latin typeface="Verdana" pitchFamily="34" charset="0"/>
              </a:rPr>
              <a:t/>
            </a:r>
            <a:br>
              <a:rPr lang="en-GB" sz="1800" b="1" dirty="0" smtClean="0">
                <a:solidFill>
                  <a:srgbClr val="FFFFFF"/>
                </a:solidFill>
                <a:latin typeface="Verdana" pitchFamily="34" charset="0"/>
              </a:rPr>
            </a:br>
            <a:r>
              <a:rPr lang="en-GB" sz="1800" b="1" dirty="0" smtClean="0">
                <a:solidFill>
                  <a:srgbClr val="FFFFFF"/>
                </a:solidFill>
                <a:latin typeface="Verdana" pitchFamily="34" charset="0"/>
              </a:rPr>
              <a:t/>
            </a:r>
            <a:br>
              <a:rPr lang="en-GB" sz="1800" b="1" dirty="0" smtClean="0">
                <a:solidFill>
                  <a:srgbClr val="FFFFFF"/>
                </a:solidFill>
                <a:latin typeface="Verdana" pitchFamily="34" charset="0"/>
              </a:rPr>
            </a:br>
            <a:endParaRPr lang="en-GB" sz="1800" b="1" dirty="0" smtClean="0">
              <a:solidFill>
                <a:srgbClr val="FFFFFF"/>
              </a:solidFill>
              <a:latin typeface="Verdana" pitchFamily="34" charset="0"/>
            </a:endParaRPr>
          </a:p>
          <a:p>
            <a:pPr marL="457200" lvl="1" indent="0" eaLnBrk="1" hangingPunct="1">
              <a:lnSpc>
                <a:spcPct val="80000"/>
              </a:lnSpc>
              <a:buNone/>
            </a:pPr>
            <a:r>
              <a:rPr lang="en-GB" sz="1800" b="1" dirty="0" smtClean="0">
                <a:solidFill>
                  <a:srgbClr val="FFFFFF"/>
                </a:solidFill>
                <a:latin typeface="Verdana" pitchFamily="34" charset="0"/>
              </a:rPr>
              <a:t/>
            </a:r>
            <a:br>
              <a:rPr lang="en-GB" sz="1800" b="1" dirty="0" smtClean="0">
                <a:solidFill>
                  <a:srgbClr val="FFFFFF"/>
                </a:solidFill>
                <a:latin typeface="Verdana" pitchFamily="34" charset="0"/>
              </a:rPr>
            </a:br>
            <a:endParaRPr lang="en-GB" sz="1800" b="1" dirty="0" smtClean="0">
              <a:solidFill>
                <a:srgbClr val="FFFFFF"/>
              </a:solidFill>
              <a:latin typeface="Verdana" pitchFamily="34" charset="0"/>
            </a:endParaRPr>
          </a:p>
          <a:p>
            <a:pPr marL="457200" lvl="1" indent="0" eaLnBrk="1" hangingPunct="1">
              <a:lnSpc>
                <a:spcPct val="80000"/>
              </a:lnSpc>
              <a:buNone/>
            </a:pPr>
            <a:r>
              <a:rPr lang="en-GB" sz="1800" b="1" dirty="0">
                <a:solidFill>
                  <a:srgbClr val="FFFFFF"/>
                </a:solidFill>
                <a:latin typeface="Verdana" pitchFamily="34" charset="0"/>
              </a:rPr>
              <a:t> </a:t>
            </a:r>
            <a:r>
              <a:rPr lang="en-GB" sz="1800" b="1" dirty="0" smtClean="0">
                <a:solidFill>
                  <a:srgbClr val="FFFFFF"/>
                </a:solidFill>
                <a:latin typeface="Verdana" pitchFamily="34" charset="0"/>
              </a:rPr>
              <a:t>  </a:t>
            </a:r>
            <a:r>
              <a:rPr lang="en-GB" sz="1800" dirty="0" smtClean="0">
                <a:solidFill>
                  <a:srgbClr val="FFFFFF"/>
                </a:solidFill>
                <a:latin typeface="Verdana" pitchFamily="34" charset="0"/>
              </a:rPr>
              <a:t/>
            </a:r>
            <a:br>
              <a:rPr lang="en-GB" sz="1800" dirty="0" smtClean="0">
                <a:solidFill>
                  <a:srgbClr val="FFFFFF"/>
                </a:solidFill>
                <a:latin typeface="Verdana" pitchFamily="34" charset="0"/>
              </a:rPr>
            </a:br>
            <a:endParaRPr lang="en-GB" sz="1800" b="1" dirty="0" smtClean="0">
              <a:solidFill>
                <a:srgbClr val="FFFFFF"/>
              </a:solidFill>
              <a:latin typeface="Verdana" pitchFamily="34" charset="0"/>
            </a:endParaRPr>
          </a:p>
          <a:p>
            <a:pPr marL="457200" lvl="1" indent="0" eaLnBrk="1" hangingPunct="1">
              <a:lnSpc>
                <a:spcPct val="80000"/>
              </a:lnSpc>
              <a:buNone/>
            </a:pPr>
            <a:r>
              <a:rPr lang="en-US" sz="2000" b="1" dirty="0" smtClean="0">
                <a:solidFill>
                  <a:srgbClr val="FFFFFF"/>
                </a:solidFill>
                <a:latin typeface="Verdana" pitchFamily="34" charset="0"/>
              </a:rPr>
              <a:t>		</a:t>
            </a:r>
          </a:p>
        </p:txBody>
      </p:sp>
      <p:sp>
        <p:nvSpPr>
          <p:cNvPr id="46084" name="Rectangle 4"/>
          <p:cNvSpPr>
            <a:spLocks noChangeArrowheads="1"/>
          </p:cNvSpPr>
          <p:nvPr/>
        </p:nvSpPr>
        <p:spPr bwMode="auto">
          <a:xfrm>
            <a:off x="381000" y="1628775"/>
            <a:ext cx="8305800" cy="1268413"/>
          </a:xfrm>
          <a:prstGeom prst="rect">
            <a:avLst/>
          </a:prstGeom>
          <a:noFill/>
          <a:ln>
            <a:noFill/>
          </a:ln>
          <a:effectLst/>
          <a:extLst>
            <a:ext uri="{909E8E84-426E-40DD-AFC4-6F175D3DCCD1}">
              <a14:hiddenFill xmlns:a14="http://schemas.microsoft.com/office/drawing/2010/main">
                <a:solidFill>
                  <a:srgbClr val="0000FF">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just">
              <a:lnSpc>
                <a:spcPct val="90000"/>
              </a:lnSpc>
              <a:spcBef>
                <a:spcPct val="50000"/>
              </a:spcBef>
              <a:buClr>
                <a:srgbClr val="99CCFF"/>
              </a:buClr>
              <a:buSzPct val="110000"/>
            </a:pPr>
            <a:endParaRPr lang="en-GB" sz="3600" b="1" dirty="0">
              <a:solidFill>
                <a:srgbClr val="FFFF00"/>
              </a:solidFill>
              <a:latin typeface="Comic Sans MS" pitchFamily="66" charset="0"/>
              <a:cs typeface="Times New Roman" pitchFamily="18" charset="0"/>
            </a:endParaRPr>
          </a:p>
          <a:p>
            <a:pPr algn="just">
              <a:lnSpc>
                <a:spcPct val="90000"/>
              </a:lnSpc>
              <a:spcBef>
                <a:spcPct val="50000"/>
              </a:spcBef>
              <a:buClr>
                <a:srgbClr val="99CCFF"/>
              </a:buClr>
              <a:buSzPct val="110000"/>
            </a:pPr>
            <a:r>
              <a:rPr lang="en-GB" sz="3200" dirty="0">
                <a:solidFill>
                  <a:srgbClr val="FFFF00"/>
                </a:solidFill>
                <a:latin typeface="Comic Sans MS" pitchFamily="66" charset="0"/>
                <a:cs typeface="Times New Roman" pitchFamily="18" charset="0"/>
              </a:rPr>
              <a:t>                </a:t>
            </a:r>
          </a:p>
        </p:txBody>
      </p:sp>
      <p:sp>
        <p:nvSpPr>
          <p:cNvPr id="2" name="TextBox 1"/>
          <p:cNvSpPr txBox="1"/>
          <p:nvPr/>
        </p:nvSpPr>
        <p:spPr>
          <a:xfrm>
            <a:off x="0" y="1052736"/>
            <a:ext cx="8892480" cy="3477875"/>
          </a:xfrm>
          <a:prstGeom prst="rect">
            <a:avLst/>
          </a:prstGeom>
          <a:noFill/>
        </p:spPr>
        <p:txBody>
          <a:bodyPr wrap="square" rtlCol="0">
            <a:spAutoFit/>
          </a:bodyPr>
          <a:lstStyle/>
          <a:p>
            <a:endParaRPr lang="en-GB" sz="1400" dirty="0" smtClean="0">
              <a:latin typeface="Verdana" panose="020B0604030504040204" pitchFamily="34" charset="0"/>
              <a:ea typeface="Verdana" panose="020B0604030504040204" pitchFamily="34" charset="0"/>
              <a:cs typeface="Verdana" panose="020B0604030504040204" pitchFamily="34" charset="0"/>
            </a:endParaRPr>
          </a:p>
          <a:p>
            <a:pPr marL="457200" indent="-457200">
              <a:buClr>
                <a:srgbClr val="FFFF00"/>
              </a:buClr>
              <a:buFont typeface="+mj-lt"/>
              <a:buAutoNum type="arabicPeriod" startAt="4"/>
            </a:pPr>
            <a:r>
              <a:rPr lang="en-US"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Besides “</a:t>
            </a:r>
            <a:r>
              <a:rPr lang="en-US" i="1" dirty="0">
                <a:solidFill>
                  <a:srgbClr val="FFFF00"/>
                </a:solidFill>
                <a:latin typeface="Verdana" panose="020B0604030504040204" pitchFamily="34" charset="0"/>
                <a:ea typeface="Verdana" panose="020B0604030504040204" pitchFamily="34" charset="0"/>
                <a:cs typeface="Verdana" panose="020B0604030504040204" pitchFamily="34" charset="0"/>
              </a:rPr>
              <a:t>secretariat duties” and depositary </a:t>
            </a:r>
            <a:r>
              <a:rPr lang="en-US"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functions, </a:t>
            </a:r>
            <a:r>
              <a:rPr lang="en-US" i="1" dirty="0">
                <a:solidFill>
                  <a:srgbClr val="FFFF00"/>
                </a:solidFill>
                <a:latin typeface="Verdana" panose="020B0604030504040204" pitchFamily="34" charset="0"/>
                <a:ea typeface="Verdana" panose="020B0604030504040204" pitchFamily="34" charset="0"/>
                <a:cs typeface="Verdana" panose="020B0604030504040204" pitchFamily="34" charset="0"/>
              </a:rPr>
              <a:t>the IAEA has a number of other </a:t>
            </a:r>
            <a:r>
              <a:rPr lang="en-US"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obligations:</a:t>
            </a:r>
          </a:p>
          <a:p>
            <a:pPr marL="457200" indent="-457200">
              <a:buClr>
                <a:srgbClr val="FFFF00"/>
              </a:buClr>
              <a:buFont typeface="+mj-lt"/>
              <a:buAutoNum type="arabicPeriod" startAt="4"/>
            </a:pPr>
            <a:endParaRPr lang="en-US" i="1" dirty="0" smtClean="0">
              <a:solidFill>
                <a:srgbClr val="FFFF00"/>
              </a:solidFill>
              <a:latin typeface="Verdana" panose="020B0604030504040204" pitchFamily="34" charset="0"/>
              <a:ea typeface="Verdana" panose="020B0604030504040204" pitchFamily="34" charset="0"/>
              <a:cs typeface="Verdana" panose="020B0604030504040204" pitchFamily="34" charset="0"/>
            </a:endParaRPr>
          </a:p>
          <a:p>
            <a:pPr marL="457200" indent="-457200">
              <a:buClr>
                <a:srgbClr val="FFFF00"/>
              </a:buClr>
              <a:buFont typeface="+mj-lt"/>
              <a:buAutoNum type="arabicPeriod" startAt="4"/>
            </a:pPr>
            <a:endParaRPr lang="en-US" i="1" dirty="0">
              <a:solidFill>
                <a:srgbClr val="FFFF00"/>
              </a:solidFill>
              <a:latin typeface="Verdana" panose="020B0604030504040204" pitchFamily="34" charset="0"/>
              <a:ea typeface="Verdana" panose="020B0604030504040204" pitchFamily="34" charset="0"/>
              <a:cs typeface="Verdana" panose="020B0604030504040204" pitchFamily="34" charset="0"/>
            </a:endParaRPr>
          </a:p>
          <a:p>
            <a:pPr marL="457200" indent="-457200">
              <a:buClr>
                <a:srgbClr val="FFFF00"/>
              </a:buClr>
              <a:buFont typeface="Wingdings" pitchFamily="2" charset="2"/>
              <a:buChar char="Ø"/>
            </a:pPr>
            <a:r>
              <a:rPr lang="en-US"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a:t>
            </a:r>
            <a:r>
              <a:rPr lang="en-GB" i="1" dirty="0">
                <a:solidFill>
                  <a:srgbClr val="FFFF00"/>
                </a:solidFill>
                <a:latin typeface="Verdana" panose="020B0604030504040204" pitchFamily="34" charset="0"/>
                <a:ea typeface="Verdana" panose="020B0604030504040204" pitchFamily="34" charset="0"/>
                <a:cs typeface="Verdana" panose="020B0604030504040204" pitchFamily="34" charset="0"/>
              </a:rPr>
              <a:t>t</a:t>
            </a:r>
            <a:r>
              <a:rPr lang="en-GB"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o </a:t>
            </a:r>
            <a:r>
              <a:rPr lang="en-US"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encourage </a:t>
            </a:r>
            <a:r>
              <a:rPr lang="en-US" i="1" dirty="0">
                <a:solidFill>
                  <a:srgbClr val="FFFF00"/>
                </a:solidFill>
                <a:latin typeface="Verdana" panose="020B0604030504040204" pitchFamily="34" charset="0"/>
                <a:ea typeface="Verdana" panose="020B0604030504040204" pitchFamily="34" charset="0"/>
                <a:cs typeface="Verdana" panose="020B0604030504040204" pitchFamily="34" charset="0"/>
              </a:rPr>
              <a:t>and assist research on, and the development and practical application of, atomic energy for peaceful </a:t>
            </a:r>
            <a:r>
              <a:rPr lang="en-US"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uses” (Preamble); </a:t>
            </a:r>
            <a:endParaRPr lang="en-GB" i="1" dirty="0" smtClean="0">
              <a:solidFill>
                <a:srgbClr val="FFFF00"/>
              </a:solidFill>
              <a:latin typeface="Verdana" panose="020B0604030504040204" pitchFamily="34" charset="0"/>
              <a:ea typeface="Verdana" panose="020B0604030504040204" pitchFamily="34" charset="0"/>
              <a:cs typeface="Verdana" panose="020B0604030504040204" pitchFamily="34" charset="0"/>
            </a:endParaRPr>
          </a:p>
          <a:p>
            <a:endParaRPr lang="en-GB" dirty="0">
              <a:solidFill>
                <a:srgbClr val="FF0000"/>
              </a:solidFill>
              <a:latin typeface="Verdana" panose="020B0604030504040204" pitchFamily="34" charset="0"/>
              <a:ea typeface="Verdana" panose="020B0604030504040204" pitchFamily="34" charset="0"/>
              <a:cs typeface="Verdana" panose="020B0604030504040204" pitchFamily="34" charset="0"/>
            </a:endParaRPr>
          </a:p>
          <a:p>
            <a:endParaRPr lang="en-GB" sz="1400" dirty="0">
              <a:solidFill>
                <a:srgbClr val="FFFFCC"/>
              </a:solidFill>
              <a:latin typeface="Verdana" panose="020B0604030504040204" pitchFamily="34" charset="0"/>
              <a:ea typeface="Verdana" panose="020B0604030504040204" pitchFamily="34" charset="0"/>
              <a:cs typeface="Verdana" panose="020B0604030504040204" pitchFamily="34" charset="0"/>
            </a:endParaRPr>
          </a:p>
        </p:txBody>
      </p:sp>
      <p:sp>
        <p:nvSpPr>
          <p:cNvPr id="3" name="TextBox 2"/>
          <p:cNvSpPr txBox="1"/>
          <p:nvPr/>
        </p:nvSpPr>
        <p:spPr>
          <a:xfrm>
            <a:off x="251520" y="116632"/>
            <a:ext cx="8640960" cy="1015663"/>
          </a:xfrm>
          <a:prstGeom prst="rect">
            <a:avLst/>
          </a:prstGeom>
          <a:noFill/>
        </p:spPr>
        <p:txBody>
          <a:bodyPr wrap="square" rtlCol="0">
            <a:spAutoFit/>
          </a:bodyPr>
          <a:lstStyle/>
          <a:p>
            <a:pPr lvl="0" algn="ctr"/>
            <a:r>
              <a:rPr lang="en-US" sz="3600" b="1" dirty="0">
                <a:solidFill>
                  <a:srgbClr val="AAAACA">
                    <a:lumMod val="20000"/>
                    <a:lumOff val="80000"/>
                  </a:srgbClr>
                </a:solidFill>
                <a:latin typeface="Verdana" pitchFamily="34" charset="0"/>
                <a:ea typeface="Verdana" pitchFamily="34" charset="0"/>
                <a:cs typeface="Verdana" pitchFamily="34" charset="0"/>
              </a:rPr>
              <a:t>IAEA’s Role under the 1987 RCA</a:t>
            </a:r>
          </a:p>
          <a:p>
            <a:endParaRPr lang="en-GB" dirty="0"/>
          </a:p>
        </p:txBody>
      </p:sp>
    </p:spTree>
    <p:extLst>
      <p:ext uri="{BB962C8B-B14F-4D97-AF65-F5344CB8AC3E}">
        <p14:creationId xmlns:p14="http://schemas.microsoft.com/office/powerpoint/2010/main" val="82429158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body" idx="1"/>
          </p:nvPr>
        </p:nvSpPr>
        <p:spPr>
          <a:xfrm>
            <a:off x="33400" y="1268760"/>
            <a:ext cx="9001000" cy="4536604"/>
          </a:xfrm>
        </p:spPr>
        <p:txBody>
          <a:bodyPr/>
          <a:lstStyle/>
          <a:p>
            <a:pPr marL="457200" lvl="1" indent="0" eaLnBrk="1" hangingPunct="1">
              <a:lnSpc>
                <a:spcPct val="80000"/>
              </a:lnSpc>
              <a:buNone/>
            </a:pPr>
            <a:endParaRPr lang="en-GB" sz="24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eaLnBrk="1" hangingPunct="1">
              <a:lnSpc>
                <a:spcPct val="80000"/>
              </a:lnSpc>
              <a:buNone/>
            </a:pPr>
            <a:endParaRPr lang="en-GB" sz="1800" dirty="0"/>
          </a:p>
          <a:p>
            <a:pPr marL="457200" lvl="1" indent="0" eaLnBrk="1" hangingPunct="1">
              <a:lnSpc>
                <a:spcPct val="80000"/>
              </a:lnSpc>
              <a:buNone/>
            </a:pPr>
            <a:endParaRPr lang="en-GB" sz="1800" b="1" dirty="0" smtClean="0">
              <a:solidFill>
                <a:srgbClr val="FFFFFF"/>
              </a:solidFill>
              <a:latin typeface="Verdana" pitchFamily="34" charset="0"/>
            </a:endParaRPr>
          </a:p>
          <a:p>
            <a:pPr marL="457200" lvl="1" indent="0" eaLnBrk="1" hangingPunct="1">
              <a:lnSpc>
                <a:spcPct val="80000"/>
              </a:lnSpc>
              <a:buNone/>
            </a:pPr>
            <a:r>
              <a:rPr lang="en-GB" sz="1800" b="1" dirty="0" smtClean="0">
                <a:solidFill>
                  <a:srgbClr val="FFFFFF"/>
                </a:solidFill>
                <a:latin typeface="Verdana" pitchFamily="34" charset="0"/>
              </a:rPr>
              <a:t/>
            </a:r>
            <a:br>
              <a:rPr lang="en-GB" sz="1800" b="1" dirty="0" smtClean="0">
                <a:solidFill>
                  <a:srgbClr val="FFFFFF"/>
                </a:solidFill>
                <a:latin typeface="Verdana" pitchFamily="34" charset="0"/>
              </a:rPr>
            </a:br>
            <a:r>
              <a:rPr lang="en-GB" sz="1800" b="1" dirty="0" smtClean="0">
                <a:solidFill>
                  <a:srgbClr val="FFFFFF"/>
                </a:solidFill>
                <a:latin typeface="Verdana" pitchFamily="34" charset="0"/>
              </a:rPr>
              <a:t/>
            </a:r>
            <a:br>
              <a:rPr lang="en-GB" sz="1800" b="1" dirty="0" smtClean="0">
                <a:solidFill>
                  <a:srgbClr val="FFFFFF"/>
                </a:solidFill>
                <a:latin typeface="Verdana" pitchFamily="34" charset="0"/>
              </a:rPr>
            </a:br>
            <a:endParaRPr lang="en-GB" sz="1800" dirty="0" smtClean="0">
              <a:solidFill>
                <a:srgbClr val="FFFFFF"/>
              </a:solidFill>
              <a:latin typeface="Verdana" pitchFamily="34" charset="0"/>
            </a:endParaRPr>
          </a:p>
          <a:p>
            <a:pPr marL="457200" lvl="1" indent="0" eaLnBrk="1" hangingPunct="1">
              <a:lnSpc>
                <a:spcPct val="80000"/>
              </a:lnSpc>
              <a:buNone/>
            </a:pPr>
            <a:r>
              <a:rPr lang="en-GB" sz="1800" b="1" dirty="0" smtClean="0">
                <a:solidFill>
                  <a:srgbClr val="FFFFFF"/>
                </a:solidFill>
                <a:latin typeface="Verdana" pitchFamily="34" charset="0"/>
              </a:rPr>
              <a:t/>
            </a:r>
            <a:br>
              <a:rPr lang="en-GB" sz="1800" b="1" dirty="0" smtClean="0">
                <a:solidFill>
                  <a:srgbClr val="FFFFFF"/>
                </a:solidFill>
                <a:latin typeface="Verdana" pitchFamily="34" charset="0"/>
              </a:rPr>
            </a:br>
            <a:r>
              <a:rPr lang="en-GB" sz="1800" b="1" dirty="0" smtClean="0">
                <a:solidFill>
                  <a:srgbClr val="FFFFFF"/>
                </a:solidFill>
                <a:latin typeface="Verdana" pitchFamily="34" charset="0"/>
              </a:rPr>
              <a:t/>
            </a:r>
            <a:br>
              <a:rPr lang="en-GB" sz="1800" b="1" dirty="0" smtClean="0">
                <a:solidFill>
                  <a:srgbClr val="FFFFFF"/>
                </a:solidFill>
                <a:latin typeface="Verdana" pitchFamily="34" charset="0"/>
              </a:rPr>
            </a:br>
            <a:r>
              <a:rPr lang="en-GB" sz="1800" b="1" dirty="0" smtClean="0">
                <a:solidFill>
                  <a:srgbClr val="FFFFFF"/>
                </a:solidFill>
                <a:latin typeface="Verdana" pitchFamily="34" charset="0"/>
              </a:rPr>
              <a:t/>
            </a:r>
            <a:br>
              <a:rPr lang="en-GB" sz="1800" b="1" dirty="0" smtClean="0">
                <a:solidFill>
                  <a:srgbClr val="FFFFFF"/>
                </a:solidFill>
                <a:latin typeface="Verdana" pitchFamily="34" charset="0"/>
              </a:rPr>
            </a:br>
            <a:endParaRPr lang="en-GB" sz="1800" b="1" dirty="0" smtClean="0">
              <a:solidFill>
                <a:srgbClr val="FFFFFF"/>
              </a:solidFill>
              <a:latin typeface="Verdana" pitchFamily="34" charset="0"/>
            </a:endParaRPr>
          </a:p>
          <a:p>
            <a:pPr marL="457200" lvl="1" indent="0" eaLnBrk="1" hangingPunct="1">
              <a:lnSpc>
                <a:spcPct val="80000"/>
              </a:lnSpc>
              <a:buNone/>
            </a:pPr>
            <a:r>
              <a:rPr lang="en-GB" sz="1800" b="1" dirty="0" smtClean="0">
                <a:solidFill>
                  <a:srgbClr val="FFFFFF"/>
                </a:solidFill>
                <a:latin typeface="Verdana" pitchFamily="34" charset="0"/>
              </a:rPr>
              <a:t/>
            </a:r>
            <a:br>
              <a:rPr lang="en-GB" sz="1800" b="1" dirty="0" smtClean="0">
                <a:solidFill>
                  <a:srgbClr val="FFFFFF"/>
                </a:solidFill>
                <a:latin typeface="Verdana" pitchFamily="34" charset="0"/>
              </a:rPr>
            </a:br>
            <a:endParaRPr lang="en-GB" sz="1800" b="1" dirty="0" smtClean="0">
              <a:solidFill>
                <a:srgbClr val="FFFFFF"/>
              </a:solidFill>
              <a:latin typeface="Verdana" pitchFamily="34" charset="0"/>
            </a:endParaRPr>
          </a:p>
          <a:p>
            <a:pPr marL="457200" lvl="1" indent="0" eaLnBrk="1" hangingPunct="1">
              <a:lnSpc>
                <a:spcPct val="80000"/>
              </a:lnSpc>
              <a:buNone/>
            </a:pPr>
            <a:r>
              <a:rPr lang="en-GB" sz="1800" b="1" dirty="0">
                <a:solidFill>
                  <a:srgbClr val="FFFFFF"/>
                </a:solidFill>
                <a:latin typeface="Verdana" pitchFamily="34" charset="0"/>
              </a:rPr>
              <a:t> </a:t>
            </a:r>
            <a:r>
              <a:rPr lang="en-GB" sz="1800" b="1" dirty="0" smtClean="0">
                <a:solidFill>
                  <a:srgbClr val="FFFFFF"/>
                </a:solidFill>
                <a:latin typeface="Verdana" pitchFamily="34" charset="0"/>
              </a:rPr>
              <a:t>  </a:t>
            </a:r>
            <a:r>
              <a:rPr lang="en-GB" sz="1800" dirty="0" smtClean="0">
                <a:solidFill>
                  <a:srgbClr val="FFFFFF"/>
                </a:solidFill>
                <a:latin typeface="Verdana" pitchFamily="34" charset="0"/>
              </a:rPr>
              <a:t/>
            </a:r>
            <a:br>
              <a:rPr lang="en-GB" sz="1800" dirty="0" smtClean="0">
                <a:solidFill>
                  <a:srgbClr val="FFFFFF"/>
                </a:solidFill>
                <a:latin typeface="Verdana" pitchFamily="34" charset="0"/>
              </a:rPr>
            </a:br>
            <a:endParaRPr lang="en-GB" sz="1800" b="1" dirty="0" smtClean="0">
              <a:solidFill>
                <a:srgbClr val="FFFFFF"/>
              </a:solidFill>
              <a:latin typeface="Verdana" pitchFamily="34" charset="0"/>
            </a:endParaRPr>
          </a:p>
          <a:p>
            <a:pPr marL="457200" lvl="1" indent="0" eaLnBrk="1" hangingPunct="1">
              <a:lnSpc>
                <a:spcPct val="80000"/>
              </a:lnSpc>
              <a:buNone/>
            </a:pPr>
            <a:r>
              <a:rPr lang="en-US" sz="2000" b="1" dirty="0" smtClean="0">
                <a:solidFill>
                  <a:srgbClr val="FFFFFF"/>
                </a:solidFill>
                <a:latin typeface="Verdana" pitchFamily="34" charset="0"/>
              </a:rPr>
              <a:t>		</a:t>
            </a:r>
          </a:p>
        </p:txBody>
      </p:sp>
      <p:sp>
        <p:nvSpPr>
          <p:cNvPr id="46084" name="Rectangle 4"/>
          <p:cNvSpPr>
            <a:spLocks noChangeArrowheads="1"/>
          </p:cNvSpPr>
          <p:nvPr/>
        </p:nvSpPr>
        <p:spPr bwMode="auto">
          <a:xfrm>
            <a:off x="381000" y="1628775"/>
            <a:ext cx="8305800" cy="1268413"/>
          </a:xfrm>
          <a:prstGeom prst="rect">
            <a:avLst/>
          </a:prstGeom>
          <a:noFill/>
          <a:ln>
            <a:noFill/>
          </a:ln>
          <a:effectLst/>
          <a:extLst>
            <a:ext uri="{909E8E84-426E-40DD-AFC4-6F175D3DCCD1}">
              <a14:hiddenFill xmlns:a14="http://schemas.microsoft.com/office/drawing/2010/main">
                <a:solidFill>
                  <a:srgbClr val="0000FF">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just">
              <a:lnSpc>
                <a:spcPct val="90000"/>
              </a:lnSpc>
              <a:spcBef>
                <a:spcPct val="50000"/>
              </a:spcBef>
              <a:buClr>
                <a:srgbClr val="99CCFF"/>
              </a:buClr>
              <a:buSzPct val="110000"/>
            </a:pPr>
            <a:endParaRPr lang="en-GB" sz="3600" b="1" dirty="0">
              <a:solidFill>
                <a:srgbClr val="FFFF00"/>
              </a:solidFill>
              <a:latin typeface="Comic Sans MS" pitchFamily="66" charset="0"/>
              <a:cs typeface="Times New Roman" pitchFamily="18" charset="0"/>
            </a:endParaRPr>
          </a:p>
          <a:p>
            <a:pPr algn="just">
              <a:lnSpc>
                <a:spcPct val="90000"/>
              </a:lnSpc>
              <a:spcBef>
                <a:spcPct val="50000"/>
              </a:spcBef>
              <a:buClr>
                <a:srgbClr val="99CCFF"/>
              </a:buClr>
              <a:buSzPct val="110000"/>
            </a:pPr>
            <a:r>
              <a:rPr lang="en-GB" sz="3200" dirty="0">
                <a:solidFill>
                  <a:srgbClr val="FFFF00"/>
                </a:solidFill>
                <a:latin typeface="Comic Sans MS" pitchFamily="66" charset="0"/>
                <a:cs typeface="Times New Roman" pitchFamily="18" charset="0"/>
              </a:rPr>
              <a:t>                </a:t>
            </a:r>
          </a:p>
        </p:txBody>
      </p:sp>
      <p:sp>
        <p:nvSpPr>
          <p:cNvPr id="2" name="TextBox 1"/>
          <p:cNvSpPr txBox="1"/>
          <p:nvPr/>
        </p:nvSpPr>
        <p:spPr>
          <a:xfrm>
            <a:off x="0" y="1052736"/>
            <a:ext cx="8892480" cy="3847207"/>
          </a:xfrm>
          <a:prstGeom prst="rect">
            <a:avLst/>
          </a:prstGeom>
          <a:noFill/>
        </p:spPr>
        <p:txBody>
          <a:bodyPr wrap="square" rtlCol="0">
            <a:spAutoFit/>
          </a:bodyPr>
          <a:lstStyle/>
          <a:p>
            <a:endParaRPr lang="en-GB" sz="1400" dirty="0" smtClean="0">
              <a:latin typeface="Verdana" panose="020B0604030504040204" pitchFamily="34" charset="0"/>
              <a:ea typeface="Verdana" panose="020B0604030504040204" pitchFamily="34" charset="0"/>
              <a:cs typeface="Verdana" panose="020B0604030504040204" pitchFamily="34" charset="0"/>
            </a:endParaRPr>
          </a:p>
          <a:p>
            <a:pPr marL="457200" indent="-457200">
              <a:buClr>
                <a:srgbClr val="FFFF00"/>
              </a:buClr>
              <a:buFont typeface="Wingdings" pitchFamily="2" charset="2"/>
              <a:buChar char="Ø"/>
            </a:pPr>
            <a:r>
              <a:rPr lang="en-GB" i="1" dirty="0" smtClean="0">
                <a:solidFill>
                  <a:srgbClr val="FFFF00"/>
                </a:solidFill>
                <a:latin typeface="Verdana" pitchFamily="34" charset="0"/>
                <a:ea typeface="Verdana" pitchFamily="34" charset="0"/>
                <a:cs typeface="Verdana" pitchFamily="34" charset="0"/>
              </a:rPr>
              <a:t>“to support </a:t>
            </a:r>
            <a:r>
              <a:rPr lang="en-GB" i="1" dirty="0">
                <a:solidFill>
                  <a:srgbClr val="FFFF00"/>
                </a:solidFill>
                <a:latin typeface="Verdana" pitchFamily="34" charset="0"/>
                <a:ea typeface="Verdana" pitchFamily="34" charset="0"/>
                <a:cs typeface="Verdana" pitchFamily="34" charset="0"/>
              </a:rPr>
              <a:t>cooperative projects established in accordance with Article III by means of technical assistance and its other </a:t>
            </a:r>
            <a:r>
              <a:rPr lang="en-GB" i="1" dirty="0" smtClean="0">
                <a:solidFill>
                  <a:srgbClr val="FFFF00"/>
                </a:solidFill>
                <a:latin typeface="Verdana" pitchFamily="34" charset="0"/>
                <a:ea typeface="Verdana" pitchFamily="34" charset="0"/>
                <a:cs typeface="Verdana" pitchFamily="34" charset="0"/>
              </a:rPr>
              <a:t>programmes” (Article VII.2). This obligation is, however, “</a:t>
            </a:r>
            <a:r>
              <a:rPr lang="en-GB" b="1" i="1" u="sng" dirty="0" smtClean="0">
                <a:solidFill>
                  <a:srgbClr val="FFFF00"/>
                </a:solidFill>
                <a:latin typeface="Verdana" panose="020B0604030504040204" pitchFamily="34" charset="0"/>
                <a:ea typeface="Verdana" panose="020B0604030504040204" pitchFamily="34" charset="0"/>
                <a:cs typeface="Verdana" panose="020B0604030504040204" pitchFamily="34" charset="0"/>
              </a:rPr>
              <a:t>subject to available resources</a:t>
            </a:r>
            <a:r>
              <a:rPr lang="en-GB"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 and “provided, mutatis mutandis, </a:t>
            </a:r>
            <a:r>
              <a:rPr lang="en-GB" b="1" i="1" u="sng" dirty="0" smtClean="0">
                <a:solidFill>
                  <a:srgbClr val="FFFF00"/>
                </a:solidFill>
                <a:latin typeface="Verdana" panose="020B0604030504040204" pitchFamily="34" charset="0"/>
                <a:ea typeface="Verdana" panose="020B0604030504040204" pitchFamily="34" charset="0"/>
                <a:cs typeface="Verdana" panose="020B0604030504040204" pitchFamily="34" charset="0"/>
              </a:rPr>
              <a:t>in accordance with the principles, rules and procedures governing the provision of technical assistance by the Agency</a:t>
            </a:r>
            <a:r>
              <a:rPr lang="en-GB" i="1" dirty="0" smtClean="0">
                <a:solidFill>
                  <a:srgbClr val="FFFF00"/>
                </a:solidFill>
                <a:latin typeface="Verdana" panose="020B0604030504040204" pitchFamily="34" charset="0"/>
                <a:ea typeface="Verdana" panose="020B0604030504040204" pitchFamily="34" charset="0"/>
                <a:cs typeface="Verdana" panose="020B0604030504040204" pitchFamily="34" charset="0"/>
              </a:rPr>
              <a:t>.”</a:t>
            </a:r>
          </a:p>
          <a:p>
            <a:endParaRPr lang="en-GB" dirty="0">
              <a:solidFill>
                <a:srgbClr val="FF0000"/>
              </a:solidFill>
              <a:latin typeface="Verdana" panose="020B0604030504040204" pitchFamily="34" charset="0"/>
              <a:ea typeface="Verdana" panose="020B0604030504040204" pitchFamily="34" charset="0"/>
              <a:cs typeface="Verdana" panose="020B0604030504040204" pitchFamily="34" charset="0"/>
            </a:endParaRPr>
          </a:p>
          <a:p>
            <a:endParaRPr lang="en-GB" sz="1400" dirty="0">
              <a:solidFill>
                <a:srgbClr val="FFFFCC"/>
              </a:solidFill>
              <a:latin typeface="Verdana" panose="020B0604030504040204" pitchFamily="34" charset="0"/>
              <a:ea typeface="Verdana" panose="020B0604030504040204" pitchFamily="34" charset="0"/>
              <a:cs typeface="Verdana" panose="020B0604030504040204" pitchFamily="34" charset="0"/>
            </a:endParaRPr>
          </a:p>
        </p:txBody>
      </p:sp>
      <p:sp>
        <p:nvSpPr>
          <p:cNvPr id="3" name="TextBox 2"/>
          <p:cNvSpPr txBox="1"/>
          <p:nvPr/>
        </p:nvSpPr>
        <p:spPr>
          <a:xfrm>
            <a:off x="251520" y="116632"/>
            <a:ext cx="8640960" cy="1015663"/>
          </a:xfrm>
          <a:prstGeom prst="rect">
            <a:avLst/>
          </a:prstGeom>
          <a:noFill/>
        </p:spPr>
        <p:txBody>
          <a:bodyPr wrap="square" rtlCol="0">
            <a:spAutoFit/>
          </a:bodyPr>
          <a:lstStyle/>
          <a:p>
            <a:pPr lvl="0" algn="ctr"/>
            <a:r>
              <a:rPr lang="en-US" sz="3600" b="1" dirty="0">
                <a:solidFill>
                  <a:srgbClr val="AAAACA">
                    <a:lumMod val="20000"/>
                    <a:lumOff val="80000"/>
                  </a:srgbClr>
                </a:solidFill>
                <a:latin typeface="Verdana" pitchFamily="34" charset="0"/>
                <a:ea typeface="Verdana" pitchFamily="34" charset="0"/>
                <a:cs typeface="Verdana" pitchFamily="34" charset="0"/>
              </a:rPr>
              <a:t>IAEA’s Role under the 1987 RCA</a:t>
            </a:r>
          </a:p>
          <a:p>
            <a:endParaRPr lang="en-GB" dirty="0"/>
          </a:p>
        </p:txBody>
      </p:sp>
    </p:spTree>
    <p:extLst>
      <p:ext uri="{BB962C8B-B14F-4D97-AF65-F5344CB8AC3E}">
        <p14:creationId xmlns:p14="http://schemas.microsoft.com/office/powerpoint/2010/main" val="3310484122"/>
      </p:ext>
    </p:extLst>
  </p:cSld>
  <p:clrMapOvr>
    <a:masterClrMapping/>
  </p:clrMapOvr>
  <p:transition spd="slow">
    <p:wheel spokes="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856984" cy="950640"/>
          </a:xfrm>
        </p:spPr>
        <p:txBody>
          <a:bodyPr/>
          <a:lstStyle/>
          <a:p>
            <a:pPr lvl="0" eaLnBrk="1" hangingPunct="1">
              <a:spcBef>
                <a:spcPct val="0"/>
              </a:spcBef>
            </a:pPr>
            <a:r>
              <a:rPr lang="en-US" kern="1200" dirty="0" smtClean="0">
                <a:solidFill>
                  <a:srgbClr val="AAAACA">
                    <a:lumMod val="20000"/>
                    <a:lumOff val="80000"/>
                  </a:srgbClr>
                </a:solidFill>
                <a:latin typeface="Verdana" pitchFamily="34" charset="0"/>
                <a:ea typeface="Verdana" pitchFamily="34" charset="0"/>
                <a:cs typeface="Verdana" pitchFamily="34" charset="0"/>
              </a:rPr>
              <a:t/>
            </a:r>
            <a:br>
              <a:rPr lang="en-US" kern="1200" dirty="0" smtClean="0">
                <a:solidFill>
                  <a:srgbClr val="AAAACA">
                    <a:lumMod val="20000"/>
                    <a:lumOff val="80000"/>
                  </a:srgbClr>
                </a:solidFill>
                <a:latin typeface="Verdana" pitchFamily="34" charset="0"/>
                <a:ea typeface="Verdana" pitchFamily="34" charset="0"/>
                <a:cs typeface="Verdana" pitchFamily="34" charset="0"/>
              </a:rPr>
            </a:br>
            <a:r>
              <a:rPr lang="en-US" kern="1200" dirty="0" smtClean="0">
                <a:solidFill>
                  <a:srgbClr val="AAAACA">
                    <a:lumMod val="20000"/>
                    <a:lumOff val="80000"/>
                  </a:srgbClr>
                </a:solidFill>
                <a:latin typeface="Verdana" pitchFamily="34" charset="0"/>
                <a:ea typeface="Verdana" pitchFamily="34" charset="0"/>
                <a:cs typeface="Verdana" pitchFamily="34" charset="0"/>
              </a:rPr>
              <a:t>IAEA’s </a:t>
            </a:r>
            <a:r>
              <a:rPr lang="en-US" kern="1200" dirty="0">
                <a:solidFill>
                  <a:srgbClr val="AAAACA">
                    <a:lumMod val="20000"/>
                    <a:lumOff val="80000"/>
                  </a:srgbClr>
                </a:solidFill>
                <a:latin typeface="Verdana" pitchFamily="34" charset="0"/>
                <a:ea typeface="Verdana" pitchFamily="34" charset="0"/>
                <a:cs typeface="Verdana" pitchFamily="34" charset="0"/>
              </a:rPr>
              <a:t>Role under the 1987 RCA</a:t>
            </a:r>
            <a:br>
              <a:rPr lang="en-US" kern="1200" dirty="0">
                <a:solidFill>
                  <a:srgbClr val="AAAACA">
                    <a:lumMod val="20000"/>
                    <a:lumOff val="80000"/>
                  </a:srgbClr>
                </a:solidFill>
                <a:latin typeface="Verdana" pitchFamily="34" charset="0"/>
                <a:ea typeface="Verdana" pitchFamily="34" charset="0"/>
                <a:cs typeface="Verdana" pitchFamily="34" charset="0"/>
              </a:rPr>
            </a:br>
            <a:r>
              <a:rPr lang="en-GB" sz="2400" dirty="0" smtClean="0">
                <a:solidFill>
                  <a:srgbClr val="FFFFCC"/>
                </a:solidFill>
              </a:rPr>
              <a:t/>
            </a:r>
            <a:br>
              <a:rPr lang="en-GB" sz="2400" dirty="0" smtClean="0">
                <a:solidFill>
                  <a:srgbClr val="FFFFCC"/>
                </a:solidFill>
              </a:rPr>
            </a:br>
            <a:endParaRPr lang="en-GB" sz="2400" dirty="0">
              <a:solidFill>
                <a:srgbClr val="FFFFCC"/>
              </a:solidFill>
            </a:endParaRPr>
          </a:p>
        </p:txBody>
      </p:sp>
      <p:sp>
        <p:nvSpPr>
          <p:cNvPr id="3" name="Content Placeholder 2"/>
          <p:cNvSpPr>
            <a:spLocks noGrp="1"/>
          </p:cNvSpPr>
          <p:nvPr>
            <p:ph idx="1"/>
          </p:nvPr>
        </p:nvSpPr>
        <p:spPr>
          <a:xfrm>
            <a:off x="251520" y="1412776"/>
            <a:ext cx="8593138" cy="4896544"/>
          </a:xfrm>
        </p:spPr>
        <p:txBody>
          <a:bodyPr/>
          <a:lstStyle/>
          <a:p>
            <a:pPr>
              <a:buClr>
                <a:srgbClr val="FFFF00"/>
              </a:buClr>
              <a:buFont typeface="Wingdings" pitchFamily="2" charset="2"/>
              <a:buChar char="Ø"/>
            </a:pPr>
            <a:r>
              <a:rPr lang="en-GB" sz="2400" i="1" dirty="0" smtClean="0">
                <a:solidFill>
                  <a:srgbClr val="FFFF00"/>
                </a:solidFill>
                <a:latin typeface="Verdana" pitchFamily="34" charset="0"/>
                <a:ea typeface="Verdana" pitchFamily="34" charset="0"/>
                <a:cs typeface="Verdana" pitchFamily="34" charset="0"/>
              </a:rPr>
              <a:t>“to establish </a:t>
            </a:r>
            <a:r>
              <a:rPr lang="en-GB" sz="2400" i="1" dirty="0">
                <a:solidFill>
                  <a:srgbClr val="FFFF00"/>
                </a:solidFill>
                <a:latin typeface="Verdana" pitchFamily="34" charset="0"/>
                <a:ea typeface="Verdana" pitchFamily="34" charset="0"/>
                <a:cs typeface="Verdana" pitchFamily="34" charset="0"/>
              </a:rPr>
              <a:t>annually a schedule of work and modalities for the implementation of the </a:t>
            </a:r>
            <a:r>
              <a:rPr lang="en-GB" sz="2400" i="1" dirty="0" smtClean="0">
                <a:solidFill>
                  <a:srgbClr val="FFFF00"/>
                </a:solidFill>
                <a:latin typeface="Verdana" pitchFamily="34" charset="0"/>
                <a:ea typeface="Verdana" pitchFamily="34" charset="0"/>
                <a:cs typeface="Verdana" pitchFamily="34" charset="0"/>
              </a:rPr>
              <a:t>co-operative project” (Article VII.3); </a:t>
            </a:r>
          </a:p>
          <a:p>
            <a:pPr>
              <a:buClr>
                <a:srgbClr val="FFFF00"/>
              </a:buClr>
              <a:buFont typeface="Wingdings" pitchFamily="2" charset="2"/>
              <a:buChar char="Ø"/>
            </a:pPr>
            <a:endParaRPr lang="en-GB" sz="2400" i="1" dirty="0" smtClean="0">
              <a:solidFill>
                <a:srgbClr val="FFFF00"/>
              </a:solidFill>
              <a:latin typeface="Verdana" pitchFamily="34" charset="0"/>
              <a:ea typeface="Verdana" pitchFamily="34" charset="0"/>
              <a:cs typeface="Verdana" pitchFamily="34" charset="0"/>
            </a:endParaRPr>
          </a:p>
          <a:p>
            <a:pPr>
              <a:buClr>
                <a:srgbClr val="FFFF00"/>
              </a:buClr>
              <a:buFont typeface="Wingdings" pitchFamily="2" charset="2"/>
              <a:buChar char="Ø"/>
            </a:pPr>
            <a:r>
              <a:rPr lang="en-GB" sz="2400" i="1" dirty="0" smtClean="0">
                <a:solidFill>
                  <a:srgbClr val="FFFF00"/>
                </a:solidFill>
                <a:latin typeface="Verdana" pitchFamily="34" charset="0"/>
                <a:ea typeface="Verdana" pitchFamily="34" charset="0"/>
                <a:cs typeface="Verdana" pitchFamily="34" charset="0"/>
              </a:rPr>
              <a:t>“to allocate </a:t>
            </a:r>
            <a:r>
              <a:rPr lang="en-GB" sz="2400" i="1" dirty="0">
                <a:solidFill>
                  <a:srgbClr val="FFFF00"/>
                </a:solidFill>
                <a:latin typeface="Verdana" pitchFamily="34" charset="0"/>
                <a:ea typeface="Verdana" pitchFamily="34" charset="0"/>
                <a:cs typeface="Verdana" pitchFamily="34" charset="0"/>
              </a:rPr>
              <a:t>among the </a:t>
            </a:r>
            <a:r>
              <a:rPr lang="en-GB" sz="2400" i="1" dirty="0" smtClean="0">
                <a:solidFill>
                  <a:srgbClr val="FFFF00"/>
                </a:solidFill>
                <a:latin typeface="Verdana" pitchFamily="34" charset="0"/>
                <a:ea typeface="Verdana" pitchFamily="34" charset="0"/>
                <a:cs typeface="Verdana" pitchFamily="34" charset="0"/>
              </a:rPr>
              <a:t>GPs the contributions made …..” (</a:t>
            </a:r>
            <a:r>
              <a:rPr lang="en-GB" sz="2400" i="1" dirty="0">
                <a:solidFill>
                  <a:srgbClr val="FFFF00"/>
                </a:solidFill>
                <a:latin typeface="Verdana" pitchFamily="34" charset="0"/>
                <a:ea typeface="Verdana" pitchFamily="34" charset="0"/>
                <a:cs typeface="Verdana" pitchFamily="34" charset="0"/>
              </a:rPr>
              <a:t>Article VII.3); </a:t>
            </a:r>
            <a:endParaRPr lang="en-GB" sz="2400" i="1" dirty="0" smtClean="0">
              <a:solidFill>
                <a:srgbClr val="FFFF00"/>
              </a:solidFill>
              <a:latin typeface="Verdana" pitchFamily="34" charset="0"/>
              <a:ea typeface="Verdana" pitchFamily="34" charset="0"/>
              <a:cs typeface="Verdana" pitchFamily="34" charset="0"/>
            </a:endParaRPr>
          </a:p>
          <a:p>
            <a:pPr>
              <a:buClr>
                <a:srgbClr val="FFFF00"/>
              </a:buClr>
              <a:buFont typeface="Wingdings" pitchFamily="2" charset="2"/>
              <a:buChar char="Ø"/>
            </a:pPr>
            <a:endParaRPr lang="en-GB" sz="2400" i="1" dirty="0" smtClean="0">
              <a:solidFill>
                <a:srgbClr val="FFFF00"/>
              </a:solidFill>
              <a:latin typeface="Verdana" pitchFamily="34" charset="0"/>
              <a:ea typeface="Verdana" pitchFamily="34" charset="0"/>
              <a:cs typeface="Verdana" pitchFamily="34" charset="0"/>
            </a:endParaRPr>
          </a:p>
          <a:p>
            <a:pPr>
              <a:buClr>
                <a:srgbClr val="FFFF00"/>
              </a:buClr>
              <a:buFont typeface="Wingdings" pitchFamily="2" charset="2"/>
              <a:buChar char="Ø"/>
            </a:pPr>
            <a:r>
              <a:rPr lang="en-GB" sz="2400" i="1" dirty="0" smtClean="0">
                <a:solidFill>
                  <a:srgbClr val="FFFF00"/>
                </a:solidFill>
                <a:latin typeface="Verdana" pitchFamily="34" charset="0"/>
                <a:ea typeface="Verdana" pitchFamily="34" charset="0"/>
                <a:cs typeface="Verdana" pitchFamily="34" charset="0"/>
              </a:rPr>
              <a:t>“to consider </a:t>
            </a:r>
            <a:r>
              <a:rPr lang="en-GB" sz="2400" i="1" dirty="0">
                <a:solidFill>
                  <a:srgbClr val="FFFF00"/>
                </a:solidFill>
                <a:latin typeface="Verdana" pitchFamily="34" charset="0"/>
                <a:ea typeface="Verdana" pitchFamily="34" charset="0"/>
                <a:cs typeface="Verdana" pitchFamily="34" charset="0"/>
              </a:rPr>
              <a:t>annual </a:t>
            </a:r>
            <a:r>
              <a:rPr lang="en-GB" sz="2400" i="1" dirty="0" smtClean="0">
                <a:solidFill>
                  <a:srgbClr val="FFFF00"/>
                </a:solidFill>
                <a:latin typeface="Verdana" pitchFamily="34" charset="0"/>
                <a:ea typeface="Verdana" pitchFamily="34" charset="0"/>
                <a:cs typeface="Verdana" pitchFamily="34" charset="0"/>
              </a:rPr>
              <a:t>reports submitted </a:t>
            </a:r>
            <a:r>
              <a:rPr lang="en-GB" sz="2400" i="1" dirty="0">
                <a:solidFill>
                  <a:srgbClr val="FFFF00"/>
                </a:solidFill>
                <a:latin typeface="Verdana" pitchFamily="34" charset="0"/>
                <a:ea typeface="Verdana" pitchFamily="34" charset="0"/>
                <a:cs typeface="Verdana" pitchFamily="34" charset="0"/>
              </a:rPr>
              <a:t>by the </a:t>
            </a:r>
            <a:r>
              <a:rPr lang="en-GB" sz="2400" i="1" dirty="0" smtClean="0">
                <a:solidFill>
                  <a:srgbClr val="FFFF00"/>
                </a:solidFill>
                <a:latin typeface="Verdana" pitchFamily="34" charset="0"/>
                <a:ea typeface="Verdana" pitchFamily="34" charset="0"/>
                <a:cs typeface="Verdana" pitchFamily="34" charset="0"/>
              </a:rPr>
              <a:t>GPs on implementation </a:t>
            </a:r>
            <a:r>
              <a:rPr lang="en-GB" sz="2400" i="1" dirty="0">
                <a:solidFill>
                  <a:srgbClr val="FFFF00"/>
                </a:solidFill>
                <a:latin typeface="Verdana" pitchFamily="34" charset="0"/>
                <a:ea typeface="Verdana" pitchFamily="34" charset="0"/>
                <a:cs typeface="Verdana" pitchFamily="34" charset="0"/>
              </a:rPr>
              <a:t>of their </a:t>
            </a:r>
            <a:r>
              <a:rPr lang="en-GB" sz="2400" i="1" dirty="0" smtClean="0">
                <a:solidFill>
                  <a:srgbClr val="FFFF00"/>
                </a:solidFill>
                <a:latin typeface="Verdana" pitchFamily="34" charset="0"/>
                <a:ea typeface="Verdana" pitchFamily="34" charset="0"/>
                <a:cs typeface="Verdana" pitchFamily="34" charset="0"/>
              </a:rPr>
              <a:t>portion ……..” (Article </a:t>
            </a:r>
            <a:r>
              <a:rPr lang="en-GB" sz="2400" i="1" dirty="0">
                <a:solidFill>
                  <a:srgbClr val="FFFF00"/>
                </a:solidFill>
                <a:latin typeface="Verdana" pitchFamily="34" charset="0"/>
                <a:ea typeface="Verdana" pitchFamily="34" charset="0"/>
                <a:cs typeface="Verdana" pitchFamily="34" charset="0"/>
              </a:rPr>
              <a:t>VII.3); </a:t>
            </a:r>
            <a:endParaRPr lang="en-GB" sz="2400" i="1" dirty="0" smtClean="0">
              <a:solidFill>
                <a:srgbClr val="FFFF00"/>
              </a:solidFill>
              <a:latin typeface="Verdana" pitchFamily="34" charset="0"/>
              <a:ea typeface="Verdana" pitchFamily="34" charset="0"/>
              <a:cs typeface="Verdana" pitchFamily="34" charset="0"/>
            </a:endParaRPr>
          </a:p>
          <a:p>
            <a:pPr marL="0" indent="0">
              <a:buClr>
                <a:srgbClr val="FFFF00"/>
              </a:buClr>
              <a:buNone/>
            </a:pPr>
            <a:endParaRPr lang="en-GB" sz="2400" dirty="0" smtClean="0">
              <a:solidFill>
                <a:srgbClr val="FFFF00"/>
              </a:solidFill>
              <a:latin typeface="Verdana" pitchFamily="34" charset="0"/>
              <a:ea typeface="Verdana" pitchFamily="34" charset="0"/>
              <a:cs typeface="Verdana" pitchFamily="34" charset="0"/>
            </a:endParaRPr>
          </a:p>
          <a:p>
            <a:endParaRPr lang="en-GB" dirty="0"/>
          </a:p>
        </p:txBody>
      </p:sp>
    </p:spTree>
    <p:extLst>
      <p:ext uri="{BB962C8B-B14F-4D97-AF65-F5344CB8AC3E}">
        <p14:creationId xmlns:p14="http://schemas.microsoft.com/office/powerpoint/2010/main" val="1272568721"/>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8750424" cy="834008"/>
          </a:xfrm>
        </p:spPr>
        <p:txBody>
          <a:bodyPr/>
          <a:lstStyle/>
          <a:p>
            <a:r>
              <a:rPr lang="en-US" kern="1200" dirty="0">
                <a:solidFill>
                  <a:srgbClr val="AAAACA">
                    <a:lumMod val="20000"/>
                    <a:lumOff val="80000"/>
                  </a:srgbClr>
                </a:solidFill>
                <a:latin typeface="Verdana" pitchFamily="34" charset="0"/>
                <a:ea typeface="Verdana" pitchFamily="34" charset="0"/>
                <a:cs typeface="Verdana" pitchFamily="34" charset="0"/>
              </a:rPr>
              <a:t>IAEA’s Role under the 1987 RCA</a:t>
            </a:r>
            <a:endParaRPr lang="en-GB" sz="2400" dirty="0">
              <a:solidFill>
                <a:srgbClr val="FFFFCC"/>
              </a:solidFill>
            </a:endParaRPr>
          </a:p>
        </p:txBody>
      </p:sp>
      <p:sp>
        <p:nvSpPr>
          <p:cNvPr id="3" name="Content Placeholder 2"/>
          <p:cNvSpPr>
            <a:spLocks noGrp="1"/>
          </p:cNvSpPr>
          <p:nvPr>
            <p:ph idx="1"/>
          </p:nvPr>
        </p:nvSpPr>
        <p:spPr>
          <a:xfrm>
            <a:off x="251520" y="1233264"/>
            <a:ext cx="8593138" cy="4572000"/>
          </a:xfrm>
        </p:spPr>
        <p:txBody>
          <a:bodyPr/>
          <a:lstStyle/>
          <a:p>
            <a:pPr>
              <a:buClr>
                <a:srgbClr val="FFFF00"/>
              </a:buClr>
              <a:buFont typeface="Wingdings" pitchFamily="2" charset="2"/>
              <a:buChar char="Ø"/>
            </a:pPr>
            <a:r>
              <a:rPr lang="en-GB" sz="2400" i="1" dirty="0" smtClean="0">
                <a:solidFill>
                  <a:srgbClr val="FFFF00"/>
                </a:solidFill>
                <a:latin typeface="Verdana" pitchFamily="34" charset="0"/>
                <a:ea typeface="Verdana" pitchFamily="34" charset="0"/>
                <a:cs typeface="Verdana" pitchFamily="34" charset="0"/>
              </a:rPr>
              <a:t>“to assist </a:t>
            </a:r>
            <a:r>
              <a:rPr lang="en-GB" sz="2400" i="1" dirty="0">
                <a:solidFill>
                  <a:srgbClr val="FFFF00"/>
                </a:solidFill>
                <a:latin typeface="Verdana" pitchFamily="34" charset="0"/>
                <a:ea typeface="Verdana" pitchFamily="34" charset="0"/>
                <a:cs typeface="Verdana" pitchFamily="34" charset="0"/>
              </a:rPr>
              <a:t>the </a:t>
            </a:r>
            <a:r>
              <a:rPr lang="en-GB" sz="2400" i="1" dirty="0" smtClean="0">
                <a:solidFill>
                  <a:srgbClr val="FFFF00"/>
                </a:solidFill>
                <a:latin typeface="Verdana" pitchFamily="34" charset="0"/>
                <a:ea typeface="Verdana" pitchFamily="34" charset="0"/>
                <a:cs typeface="Verdana" pitchFamily="34" charset="0"/>
              </a:rPr>
              <a:t>GPs in </a:t>
            </a:r>
            <a:r>
              <a:rPr lang="en-GB" sz="2400" i="1" dirty="0">
                <a:solidFill>
                  <a:srgbClr val="FFFF00"/>
                </a:solidFill>
                <a:latin typeface="Verdana" pitchFamily="34" charset="0"/>
                <a:ea typeface="Verdana" pitchFamily="34" charset="0"/>
                <a:cs typeface="Verdana" pitchFamily="34" charset="0"/>
              </a:rPr>
              <a:t>the exchange of information and in compiling, publishing and distributing </a:t>
            </a:r>
            <a:r>
              <a:rPr lang="en-GB" sz="2400" i="1" dirty="0" smtClean="0">
                <a:solidFill>
                  <a:srgbClr val="FFFF00"/>
                </a:solidFill>
                <a:latin typeface="Verdana" pitchFamily="34" charset="0"/>
                <a:ea typeface="Verdana" pitchFamily="34" charset="0"/>
                <a:cs typeface="Verdana" pitchFamily="34" charset="0"/>
              </a:rPr>
              <a:t>reports ….” (Article VII. 3); </a:t>
            </a:r>
          </a:p>
          <a:p>
            <a:pPr marL="0" indent="0">
              <a:buClr>
                <a:srgbClr val="FFFF00"/>
              </a:buClr>
              <a:buNone/>
            </a:pPr>
            <a:endParaRPr lang="en-GB" sz="2400" i="1" dirty="0" smtClean="0">
              <a:solidFill>
                <a:srgbClr val="FFFF00"/>
              </a:solidFill>
              <a:latin typeface="Verdana" pitchFamily="34" charset="0"/>
              <a:ea typeface="Verdana" pitchFamily="34" charset="0"/>
              <a:cs typeface="Verdana" pitchFamily="34" charset="0"/>
            </a:endParaRPr>
          </a:p>
          <a:p>
            <a:pPr>
              <a:buClr>
                <a:srgbClr val="FFFF00"/>
              </a:buClr>
              <a:buFont typeface="Wingdings" pitchFamily="2" charset="2"/>
              <a:buChar char="Ø"/>
            </a:pPr>
            <a:r>
              <a:rPr lang="en-GB" sz="2400" i="1" dirty="0" smtClean="0">
                <a:solidFill>
                  <a:srgbClr val="FFFF00"/>
                </a:solidFill>
                <a:latin typeface="Verdana" pitchFamily="34" charset="0"/>
                <a:ea typeface="Verdana" pitchFamily="34" charset="0"/>
                <a:cs typeface="Verdana" pitchFamily="34" charset="0"/>
              </a:rPr>
              <a:t>“to provide </a:t>
            </a:r>
            <a:r>
              <a:rPr lang="en-GB" sz="2400" i="1" dirty="0">
                <a:solidFill>
                  <a:srgbClr val="FFFF00"/>
                </a:solidFill>
                <a:latin typeface="Verdana" pitchFamily="34" charset="0"/>
                <a:ea typeface="Verdana" pitchFamily="34" charset="0"/>
                <a:cs typeface="Verdana" pitchFamily="34" charset="0"/>
              </a:rPr>
              <a:t>scientific and administrative support for the meetings of the project </a:t>
            </a:r>
            <a:r>
              <a:rPr lang="en-GB" sz="2400" i="1" dirty="0" smtClean="0">
                <a:solidFill>
                  <a:srgbClr val="FFFF00"/>
                </a:solidFill>
                <a:latin typeface="Verdana" pitchFamily="34" charset="0"/>
                <a:ea typeface="Verdana" pitchFamily="34" charset="0"/>
                <a:cs typeface="Verdana" pitchFamily="34" charset="0"/>
              </a:rPr>
              <a:t>committee” (Article </a:t>
            </a:r>
            <a:r>
              <a:rPr lang="en-GB" sz="2400" i="1" dirty="0">
                <a:solidFill>
                  <a:srgbClr val="FFFF00"/>
                </a:solidFill>
                <a:latin typeface="Verdana" pitchFamily="34" charset="0"/>
                <a:ea typeface="Verdana" pitchFamily="34" charset="0"/>
                <a:cs typeface="Verdana" pitchFamily="34" charset="0"/>
              </a:rPr>
              <a:t>VII. 3</a:t>
            </a:r>
            <a:r>
              <a:rPr lang="en-GB" sz="2400" i="1" dirty="0" smtClean="0">
                <a:solidFill>
                  <a:srgbClr val="FFFF00"/>
                </a:solidFill>
                <a:latin typeface="Verdana" pitchFamily="34" charset="0"/>
                <a:ea typeface="Verdana" pitchFamily="34" charset="0"/>
                <a:cs typeface="Verdana" pitchFamily="34" charset="0"/>
              </a:rPr>
              <a:t>);</a:t>
            </a:r>
          </a:p>
          <a:p>
            <a:pPr>
              <a:buClr>
                <a:srgbClr val="FFFF00"/>
              </a:buClr>
              <a:buFont typeface="Wingdings" pitchFamily="2" charset="2"/>
              <a:buChar char="Ø"/>
            </a:pPr>
            <a:endParaRPr lang="en-GB" sz="2400" i="1" dirty="0" smtClean="0">
              <a:solidFill>
                <a:srgbClr val="FFFF00"/>
              </a:solidFill>
              <a:latin typeface="Verdana" pitchFamily="34" charset="0"/>
              <a:ea typeface="Verdana" pitchFamily="34" charset="0"/>
              <a:cs typeface="Verdana" pitchFamily="34" charset="0"/>
            </a:endParaRPr>
          </a:p>
          <a:p>
            <a:pPr>
              <a:buClr>
                <a:srgbClr val="FFFF00"/>
              </a:buClr>
              <a:buFont typeface="Wingdings" pitchFamily="2" charset="2"/>
              <a:buChar char="Ø"/>
            </a:pPr>
            <a:r>
              <a:rPr lang="en-GB" sz="2400" i="1" dirty="0" smtClean="0">
                <a:solidFill>
                  <a:srgbClr val="FFFF00"/>
                </a:solidFill>
                <a:latin typeface="Verdana" pitchFamily="34" charset="0"/>
                <a:ea typeface="Verdana" pitchFamily="34" charset="0"/>
                <a:cs typeface="Verdana" pitchFamily="34" charset="0"/>
              </a:rPr>
              <a:t> “to </a:t>
            </a:r>
            <a:r>
              <a:rPr lang="en-US" sz="2400" i="1" dirty="0" smtClean="0">
                <a:solidFill>
                  <a:srgbClr val="FFFF00"/>
                </a:solidFill>
                <a:latin typeface="Verdana" pitchFamily="34" charset="0"/>
                <a:ea typeface="Verdana" pitchFamily="34" charset="0"/>
                <a:cs typeface="Verdana" pitchFamily="34" charset="0"/>
              </a:rPr>
              <a:t>prepare </a:t>
            </a:r>
            <a:r>
              <a:rPr lang="en-US" sz="2400" i="1" dirty="0">
                <a:solidFill>
                  <a:srgbClr val="FFFF00"/>
                </a:solidFill>
                <a:latin typeface="Verdana" pitchFamily="34" charset="0"/>
                <a:ea typeface="Verdana" pitchFamily="34" charset="0"/>
                <a:cs typeface="Verdana" pitchFamily="34" charset="0"/>
              </a:rPr>
              <a:t>annually an overall report on the activities carried out under the </a:t>
            </a:r>
            <a:r>
              <a:rPr lang="en-US" sz="2400" i="1" dirty="0" smtClean="0">
                <a:solidFill>
                  <a:srgbClr val="FFFF00"/>
                </a:solidFill>
                <a:latin typeface="Verdana" pitchFamily="34" charset="0"/>
                <a:ea typeface="Verdana" pitchFamily="34" charset="0"/>
                <a:cs typeface="Verdana" pitchFamily="34" charset="0"/>
              </a:rPr>
              <a:t>RCA”, </a:t>
            </a:r>
            <a:r>
              <a:rPr lang="en-US" sz="2400" b="1" i="1" dirty="0" smtClean="0">
                <a:solidFill>
                  <a:srgbClr val="FFFF00"/>
                </a:solidFill>
                <a:latin typeface="Verdana" pitchFamily="34" charset="0"/>
                <a:ea typeface="Verdana" pitchFamily="34" charset="0"/>
                <a:cs typeface="Verdana" pitchFamily="34" charset="0"/>
              </a:rPr>
              <a:t>but </a:t>
            </a:r>
            <a:r>
              <a:rPr lang="en-US" sz="2400" b="1" i="1" dirty="0">
                <a:solidFill>
                  <a:srgbClr val="FFFF00"/>
                </a:solidFill>
                <a:latin typeface="Verdana" pitchFamily="34" charset="0"/>
                <a:ea typeface="Verdana" pitchFamily="34" charset="0"/>
                <a:cs typeface="Verdana" pitchFamily="34" charset="0"/>
              </a:rPr>
              <a:t>on the basis of the annual reports </a:t>
            </a:r>
            <a:r>
              <a:rPr lang="en-US" sz="2400" b="1" i="1" dirty="0" smtClean="0">
                <a:solidFill>
                  <a:srgbClr val="FFFF00"/>
                </a:solidFill>
                <a:latin typeface="Verdana" pitchFamily="34" charset="0"/>
                <a:ea typeface="Verdana" pitchFamily="34" charset="0"/>
                <a:cs typeface="Verdana" pitchFamily="34" charset="0"/>
              </a:rPr>
              <a:t>submitted </a:t>
            </a:r>
            <a:r>
              <a:rPr lang="en-US" sz="2400" b="1" i="1" dirty="0">
                <a:solidFill>
                  <a:srgbClr val="FFFF00"/>
                </a:solidFill>
                <a:latin typeface="Verdana" pitchFamily="34" charset="0"/>
                <a:ea typeface="Verdana" pitchFamily="34" charset="0"/>
                <a:cs typeface="Verdana" pitchFamily="34" charset="0"/>
              </a:rPr>
              <a:t>by the </a:t>
            </a:r>
            <a:r>
              <a:rPr lang="en-US" sz="2400" b="1" i="1" dirty="0" smtClean="0">
                <a:solidFill>
                  <a:srgbClr val="FFFF00"/>
                </a:solidFill>
                <a:latin typeface="Verdana" pitchFamily="34" charset="0"/>
                <a:ea typeface="Verdana" pitchFamily="34" charset="0"/>
                <a:cs typeface="Verdana" pitchFamily="34" charset="0"/>
              </a:rPr>
              <a:t>Participating Governments</a:t>
            </a:r>
            <a:r>
              <a:rPr lang="en-US" sz="2400" i="1" dirty="0" smtClean="0">
                <a:solidFill>
                  <a:srgbClr val="FFFF00"/>
                </a:solidFill>
                <a:latin typeface="Verdana" pitchFamily="34" charset="0"/>
                <a:ea typeface="Verdana" pitchFamily="34" charset="0"/>
                <a:cs typeface="Verdana" pitchFamily="34" charset="0"/>
              </a:rPr>
              <a:t> </a:t>
            </a:r>
            <a:r>
              <a:rPr lang="en-GB" sz="2400" i="1" dirty="0">
                <a:solidFill>
                  <a:srgbClr val="FFFF00"/>
                </a:solidFill>
                <a:latin typeface="Verdana" pitchFamily="34" charset="0"/>
                <a:ea typeface="Verdana" pitchFamily="34" charset="0"/>
                <a:cs typeface="Verdana" pitchFamily="34" charset="0"/>
              </a:rPr>
              <a:t>(Article VII. </a:t>
            </a:r>
            <a:r>
              <a:rPr lang="en-GB" sz="2400" i="1" dirty="0" smtClean="0">
                <a:solidFill>
                  <a:srgbClr val="FFFF00"/>
                </a:solidFill>
                <a:latin typeface="Verdana" pitchFamily="34" charset="0"/>
                <a:ea typeface="Verdana" pitchFamily="34" charset="0"/>
                <a:cs typeface="Verdana" pitchFamily="34" charset="0"/>
              </a:rPr>
              <a:t>4).</a:t>
            </a:r>
            <a:endParaRPr lang="en-GB" sz="2400" i="1" dirty="0">
              <a:solidFill>
                <a:srgbClr val="FFFF00"/>
              </a:solidFill>
              <a:latin typeface="Verdana" pitchFamily="34" charset="0"/>
              <a:ea typeface="Verdana" pitchFamily="34" charset="0"/>
              <a:cs typeface="Verdana" pitchFamily="34" charset="0"/>
            </a:endParaRPr>
          </a:p>
          <a:p>
            <a:pPr>
              <a:buClr>
                <a:srgbClr val="FFFF00"/>
              </a:buClr>
              <a:buFont typeface="Wingdings" pitchFamily="2" charset="2"/>
              <a:buChar char="Ø"/>
            </a:pPr>
            <a:endParaRPr lang="en-GB" sz="2400" dirty="0">
              <a:solidFill>
                <a:srgbClr val="FFFF00"/>
              </a:solidFill>
              <a:latin typeface="Verdana" pitchFamily="34" charset="0"/>
              <a:ea typeface="Verdana" pitchFamily="34" charset="0"/>
              <a:cs typeface="Verdana" pitchFamily="34" charset="0"/>
            </a:endParaRPr>
          </a:p>
          <a:p>
            <a:pPr>
              <a:buClr>
                <a:srgbClr val="FFFF00"/>
              </a:buClr>
              <a:buFont typeface="Wingdings" pitchFamily="2" charset="2"/>
              <a:buChar char="Ø"/>
            </a:pPr>
            <a:endParaRPr lang="en-GB" sz="2400" dirty="0" smtClean="0">
              <a:solidFill>
                <a:srgbClr val="FFFF00"/>
              </a:solidFill>
              <a:latin typeface="Verdana" pitchFamily="34" charset="0"/>
              <a:ea typeface="Verdana" pitchFamily="34" charset="0"/>
              <a:cs typeface="Verdana" pitchFamily="34" charset="0"/>
            </a:endParaRPr>
          </a:p>
          <a:p>
            <a:endParaRPr lang="en-GB" dirty="0"/>
          </a:p>
        </p:txBody>
      </p:sp>
    </p:spTree>
    <p:extLst>
      <p:ext uri="{BB962C8B-B14F-4D97-AF65-F5344CB8AC3E}">
        <p14:creationId xmlns:p14="http://schemas.microsoft.com/office/powerpoint/2010/main" val="398592113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IAEA Dark Blue">
  <a:themeElements>
    <a:clrScheme name="">
      <a:dk1>
        <a:srgbClr val="808080"/>
      </a:dk1>
      <a:lt1>
        <a:srgbClr val="EAEAEA"/>
      </a:lt1>
      <a:dk2>
        <a:srgbClr val="000099"/>
      </a:dk2>
      <a:lt2>
        <a:srgbClr val="EAEAEA"/>
      </a:lt2>
      <a:accent1>
        <a:srgbClr val="99CCFF"/>
      </a:accent1>
      <a:accent2>
        <a:srgbClr val="8681B8"/>
      </a:accent2>
      <a:accent3>
        <a:srgbClr val="AAAACA"/>
      </a:accent3>
      <a:accent4>
        <a:srgbClr val="C8C8C8"/>
      </a:accent4>
      <a:accent5>
        <a:srgbClr val="CAE2FF"/>
      </a:accent5>
      <a:accent6>
        <a:srgbClr val="7974A6"/>
      </a:accent6>
      <a:hlink>
        <a:srgbClr val="FCD3C1"/>
      </a:hlink>
      <a:folHlink>
        <a:srgbClr val="FF9900"/>
      </a:folHlink>
    </a:clrScheme>
    <a:fontScheme name="IAEA Dark Blu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AEA Dark Blu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IAEA Dark Blu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AEA Dark Blu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AEA Dark Blu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AEA Dark Blu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AEA Dark Blu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IAEA Dark Blu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808080"/>
    </a:dk1>
    <a:lt1>
      <a:srgbClr val="EAEAEA"/>
    </a:lt1>
    <a:dk2>
      <a:srgbClr val="000099"/>
    </a:dk2>
    <a:lt2>
      <a:srgbClr val="CCECFF"/>
    </a:lt2>
    <a:accent1>
      <a:srgbClr val="99CCFF"/>
    </a:accent1>
    <a:accent2>
      <a:srgbClr val="8681B8"/>
    </a:accent2>
    <a:accent3>
      <a:srgbClr val="AAAACA"/>
    </a:accent3>
    <a:accent4>
      <a:srgbClr val="C8C8C8"/>
    </a:accent4>
    <a:accent5>
      <a:srgbClr val="CAE2FF"/>
    </a:accent5>
    <a:accent6>
      <a:srgbClr val="7974A6"/>
    </a:accent6>
    <a:hlink>
      <a:srgbClr val="FFFFCC"/>
    </a:hlink>
    <a:folHlink>
      <a:srgbClr val="FF9900"/>
    </a:folHlink>
  </a:clrScheme>
</a:themeOverride>
</file>

<file path=docProps/app.xml><?xml version="1.0" encoding="utf-8"?>
<Properties xmlns="http://schemas.openxmlformats.org/officeDocument/2006/extended-properties" xmlns:vt="http://schemas.openxmlformats.org/officeDocument/2006/docPropsVTypes">
  <Template>IAEA Dark Blue</Template>
  <TotalTime>2938</TotalTime>
  <Words>1021</Words>
  <Application>Microsoft Office PowerPoint</Application>
  <PresentationFormat>On-screen Show (4:3)</PresentationFormat>
  <Paragraphs>135</Paragraphs>
  <Slides>14</Slides>
  <Notes>10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IAEA Dark Blue</vt:lpstr>
      <vt:lpstr>  Welcome to the  3rd Working Group Meeting on RCARO’s Future Role  </vt:lpstr>
      <vt:lpstr>  IAEA’s Role under the  1987 RCA Agreement   Sinh Van Hoang (PhD) RCA Focal Person  </vt:lpstr>
      <vt:lpstr>PowerPoint Presentation</vt:lpstr>
      <vt:lpstr>PowerPoint Presentation</vt:lpstr>
      <vt:lpstr>PowerPoint Presentation</vt:lpstr>
      <vt:lpstr>PowerPoint Presentation</vt:lpstr>
      <vt:lpstr>PowerPoint Presentation</vt:lpstr>
      <vt:lpstr> IAEA’s Role under the 1987 RCA  </vt:lpstr>
      <vt:lpstr>IAEA’s Role under the 1987 RCA</vt:lpstr>
      <vt:lpstr>PowerPoint Presentation</vt:lpstr>
      <vt:lpstr>PowerPoint Presentation</vt:lpstr>
      <vt:lpstr>PowerPoint Presentation</vt:lpstr>
      <vt:lpstr>PowerPoint Presentation</vt:lpstr>
      <vt:lpstr>PowerPoint Presentation</vt:lpstr>
    </vt:vector>
  </TitlesOfParts>
  <Company>IAEA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DIVISION FOR AFRICA</dc:title>
  <dc:creator>PETRI, Anne Louise</dc:creator>
  <cp:lastModifiedBy>HOANG, Sinh van</cp:lastModifiedBy>
  <cp:revision>274</cp:revision>
  <cp:lastPrinted>2014-12-09T09:45:21Z</cp:lastPrinted>
  <dcterms:created xsi:type="dcterms:W3CDTF">2008-05-22T08:39:46Z</dcterms:created>
  <dcterms:modified xsi:type="dcterms:W3CDTF">2016-01-15T13:32:58Z</dcterms:modified>
</cp:coreProperties>
</file>