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8" r:id="rId2"/>
    <p:sldId id="302" r:id="rId3"/>
    <p:sldId id="301" r:id="rId4"/>
    <p:sldId id="303" r:id="rId5"/>
    <p:sldId id="307" r:id="rId6"/>
    <p:sldId id="304" r:id="rId7"/>
    <p:sldId id="274" r:id="rId8"/>
  </p:sldIdLst>
  <p:sldSz cx="9144000" cy="6858000" type="screen4x3"/>
  <p:notesSz cx="6807200" cy="9939338"/>
  <p:embeddedFontLst>
    <p:embeddedFont>
      <p:font typeface="Dinbol" panose="020B0600000101010101"/>
      <p:regular r:id="rId11"/>
    </p:embeddedFont>
    <p:embeddedFont>
      <p:font typeface="맑은 고딕" panose="020B0503020000020004" pitchFamily="50" charset="-127"/>
      <p:regular r:id="rId12"/>
      <p:bold r:id="rId13"/>
    </p:embeddedFont>
    <p:embeddedFont>
      <p:font typeface="HY견고딕" panose="02030600000101010101" pitchFamily="18" charset="-127"/>
      <p:regular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D8B"/>
    <a:srgbClr val="0179B5"/>
    <a:srgbClr val="3070BE"/>
    <a:srgbClr val="3176C9"/>
    <a:srgbClr val="2EC01A"/>
    <a:srgbClr val="67D749"/>
    <a:srgbClr val="40A927"/>
    <a:srgbClr val="58BA16"/>
    <a:srgbClr val="0762E9"/>
    <a:srgbClr val="077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05" autoAdjust="0"/>
  </p:normalViewPr>
  <p:slideViewPr>
    <p:cSldViewPr showGuides="1">
      <p:cViewPr>
        <p:scale>
          <a:sx n="80" d="100"/>
          <a:sy n="80" d="100"/>
        </p:scale>
        <p:origin x="-2430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8494E7F9-7C2B-47B1-8C05-8F2D5C7EB19F}" type="datetimeFigureOut">
              <a:rPr lang="en-AU" smtClean="0"/>
              <a:pPr/>
              <a:t>8/01/2016</a:t>
            </a:fld>
            <a:endParaRPr lang="en-AU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0F5D4218-275A-4723-8681-4EAA2562E90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7346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A994BC04-96FF-48BB-9075-38DEA6B04781}" type="datetimeFigureOut">
              <a:rPr lang="en-AU" smtClean="0"/>
              <a:pPr/>
              <a:t>8/01/2016</a:t>
            </a:fld>
            <a:endParaRPr lang="en-AU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en-AU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36" tIns="46118" rIns="92236" bIns="461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AU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D876C590-885D-44D8-A08D-B98703917C8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7114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6C590-885D-44D8-A08D-B98703917C87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915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6C590-885D-44D8-A08D-B98703917C87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4643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6C590-885D-44D8-A08D-B98703917C87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404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6C590-885D-44D8-A08D-B98703917C87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6852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6C590-885D-44D8-A08D-B98703917C87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9547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6C590-885D-44D8-A08D-B98703917C87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160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6C590-885D-44D8-A08D-B98703917C87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401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01_진행프로젝트(시우컴퍼니)\011_2013.02.18_RCA사무국_파워포인트 템플릿 제작\0530_도시뺀시안\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Flapino\Desktop\2013.02.18_RCA사무국_파워포인트 템플릿 제작\logo\logo_tex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88067"/>
            <a:ext cx="631080" cy="7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1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01_진행프로젝트(시우컴퍼니)\011_2013.02.18_RCA사무국_파워포인트 템플릿 제작\2013.02.21_RCA사무국 템플릿 시안_034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 userDrawn="1"/>
        </p:nvSpPr>
        <p:spPr>
          <a:xfrm>
            <a:off x="450652" y="1262485"/>
            <a:ext cx="280831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38100"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4800" spc="-15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25400" dir="2700000" algn="tl" rotWithShape="0">
                    <a:prstClr val="black">
                      <a:alpha val="34000"/>
                    </a:prstClr>
                  </a:outerShdw>
                </a:effectLst>
                <a:latin typeface="Dinbol" pitchFamily="2" charset="0"/>
              </a:rPr>
              <a:t>Contents</a:t>
            </a:r>
            <a:endParaRPr lang="en-US" altLang="ko-KR" sz="4800" spc="-150" dirty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effectLst>
                <a:outerShdw blurRad="50800" dist="25400" dir="2700000" algn="tl" rotWithShape="0">
                  <a:prstClr val="black">
                    <a:alpha val="34000"/>
                  </a:prstClr>
                </a:outerShdw>
              </a:effectLst>
              <a:latin typeface="Dinbol" pitchFamily="2" charset="0"/>
            </a:endParaRPr>
          </a:p>
        </p:txBody>
      </p:sp>
      <p:pic>
        <p:nvPicPr>
          <p:cNvPr id="9" name="Picture 3" descr="C:\Users\Flapino\Desktop\2013.02.18_RCA사무국_파워포인트 템플릿 제작\logo\logo_tex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55656"/>
            <a:ext cx="504056" cy="59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76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K:\01_진행프로젝트(시우컴퍼니)\011_2013.02.18_RCA사무국_파워포인트 템플릿 제작\2013.02.21_RCA사무국 템플릿 시안_036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Flapino\Desktop\2013.02.18_RCA사무국_파워포인트 템플릿 제작\logo\logo_tex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623" y="279698"/>
            <a:ext cx="504056" cy="59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88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01_진행프로젝트(시우컴퍼니)\011_2013.02.18_RCA사무국_파워포인트 템플릿 제작\0530_도시뺀시안\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23E50-FBA7-448C-B27C-E83677E8BB6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624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01_진행프로젝트(시우컴퍼니)\011_2013.02.18_RCA사무국_파워포인트 템플릿 제작\0530_도시뺀시안\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5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23E50-FBA7-448C-B27C-E83677E8BB6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024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1634024"/>
            <a:ext cx="849694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38100">
              <a:bevelT w="1270"/>
              <a:contourClr>
                <a:schemeClr val="bg1"/>
              </a:contourClr>
            </a:sp3d>
          </a:bodyPr>
          <a:lstStyle/>
          <a:p>
            <a:pPr algn="ctr" hangingPunct="0"/>
            <a:r>
              <a:rPr lang="en-US" altLang="ko-KR" sz="4800" spc="-15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25400" dir="2700000" algn="tl" rotWithShape="0">
                    <a:prstClr val="black">
                      <a:alpha val="34000"/>
                    </a:prstClr>
                  </a:outerShdw>
                </a:effectLst>
                <a:latin typeface="Dinbol" pitchFamily="2" charset="0"/>
              </a:rPr>
              <a:t>Guideline for Implementing Training </a:t>
            </a:r>
            <a:r>
              <a:rPr lang="en-US" altLang="ko-KR" sz="4800" spc="-150" dirty="0" err="1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25400" dir="2700000" algn="tl" rotWithShape="0">
                    <a:prstClr val="black">
                      <a:alpha val="34000"/>
                    </a:prstClr>
                  </a:outerShdw>
                </a:effectLst>
                <a:latin typeface="Dinbol" pitchFamily="2" charset="0"/>
              </a:rPr>
              <a:t>Programme</a:t>
            </a:r>
            <a:endParaRPr lang="ko-KR" altLang="ko-KR" sz="3600" spc="-150" dirty="0" smtClean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effectLst>
                <a:outerShdw blurRad="50800" dist="25400" dir="2700000" algn="tl" rotWithShape="0">
                  <a:prstClr val="black">
                    <a:alpha val="34000"/>
                  </a:prstClr>
                </a:outerShdw>
              </a:effectLst>
              <a:latin typeface="Dinbol" pitchFamily="2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016474" y="4797152"/>
            <a:ext cx="4896544" cy="15081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algn="r" fontAlgn="base" latinLnBrk="0"/>
            <a:r>
              <a:rPr lang="en-US" altLang="ko-KR" sz="2000" spc="-15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99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Dinbol" pitchFamily="2" charset="0"/>
              </a:rPr>
              <a:t>19 January 2016</a:t>
            </a:r>
          </a:p>
          <a:p>
            <a:pPr algn="r" fontAlgn="base" latinLnBrk="0"/>
            <a:r>
              <a:rPr lang="en-US" altLang="ko-KR" sz="2400" spc="-15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99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Dinbol" pitchFamily="2" charset="0"/>
              </a:rPr>
              <a:t>Kun-</a:t>
            </a:r>
            <a:r>
              <a:rPr lang="en-US" altLang="ko-KR" sz="2400" spc="-150" dirty="0" err="1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99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Dinbol" pitchFamily="2" charset="0"/>
              </a:rPr>
              <a:t>mo</a:t>
            </a:r>
            <a:r>
              <a:rPr lang="en-US" altLang="ko-KR" sz="2400" spc="-15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99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Dinbol" pitchFamily="2" charset="0"/>
              </a:rPr>
              <a:t> Choi</a:t>
            </a:r>
          </a:p>
          <a:p>
            <a:pPr algn="r" fontAlgn="base" latinLnBrk="0"/>
            <a:r>
              <a:rPr lang="en-US" altLang="ko-KR" sz="2400" spc="-15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99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Dinbol" pitchFamily="2" charset="0"/>
              </a:rPr>
              <a:t>Direct</a:t>
            </a:r>
            <a:r>
              <a:rPr lang="en-US" altLang="ko-KR" sz="2400" spc="-15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99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Dinbol" pitchFamily="2" charset="0"/>
              </a:rPr>
              <a:t>o</a:t>
            </a:r>
            <a:r>
              <a:rPr lang="en-US" altLang="ko-KR" sz="2400" spc="-15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99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Dinbol" pitchFamily="2" charset="0"/>
              </a:rPr>
              <a:t>r</a:t>
            </a:r>
          </a:p>
          <a:p>
            <a:pPr algn="r" fontAlgn="base" latinLnBrk="0"/>
            <a:r>
              <a:rPr lang="en-US" altLang="ko-KR" sz="2400" spc="-15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99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Dinbol" pitchFamily="2" charset="0"/>
              </a:rPr>
              <a:t>RCA Regional Office </a:t>
            </a:r>
            <a:endParaRPr lang="en-US" altLang="ko-KR" sz="2400" spc="-150" dirty="0"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99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76200" dist="38100" dir="2700000" algn="tl" rotWithShape="0">
                  <a:prstClr val="black">
                    <a:alpha val="17000"/>
                  </a:prstClr>
                </a:outerShdw>
              </a:effectLst>
              <a:latin typeface="Dinbol" pitchFamily="2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496" y="116632"/>
            <a:ext cx="7272808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1600" i="1" dirty="0" smtClean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9000">
                      <a:schemeClr val="bg1">
                        <a:lumMod val="39000"/>
                      </a:schemeClr>
                    </a:gs>
                  </a:gsLst>
                  <a:lin ang="5400000" scaled="0"/>
                </a:gradFill>
                <a:latin typeface="Dinbol" pitchFamily="2" charset="0"/>
              </a:rPr>
              <a:t>The 3</a:t>
            </a:r>
            <a:r>
              <a:rPr lang="en-US" altLang="ko-KR" sz="1600" i="1" baseline="30000" dirty="0" smtClean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9000">
                      <a:schemeClr val="bg1">
                        <a:lumMod val="39000"/>
                      </a:schemeClr>
                    </a:gs>
                  </a:gsLst>
                  <a:lin ang="5400000" scaled="0"/>
                </a:gradFill>
                <a:latin typeface="Dinbol" pitchFamily="2" charset="0"/>
              </a:rPr>
              <a:t>rd</a:t>
            </a:r>
            <a:r>
              <a:rPr lang="en-US" altLang="ko-KR" sz="1600" i="1" dirty="0" smtClean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9000">
                      <a:schemeClr val="bg1">
                        <a:lumMod val="39000"/>
                      </a:schemeClr>
                    </a:gs>
                  </a:gsLst>
                  <a:lin ang="5400000" scaled="0"/>
                </a:gradFill>
                <a:latin typeface="Dinbol" pitchFamily="2" charset="0"/>
              </a:rPr>
              <a:t> Working Group Meeting on the RCARO’s Future Role</a:t>
            </a:r>
            <a:endParaRPr lang="en-US" altLang="ko-KR" sz="1600" i="1" dirty="0"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99000">
                    <a:schemeClr val="bg1">
                      <a:lumMod val="39000"/>
                    </a:schemeClr>
                  </a:gs>
                </a:gsLst>
                <a:lin ang="5400000" scaled="0"/>
              </a:gradFill>
              <a:latin typeface="Dinb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40"/>
          <p:cNvGrpSpPr/>
          <p:nvPr/>
        </p:nvGrpSpPr>
        <p:grpSpPr>
          <a:xfrm>
            <a:off x="3663695" y="2854534"/>
            <a:ext cx="4896544" cy="706480"/>
            <a:chOff x="3563888" y="2708920"/>
            <a:chExt cx="4900696" cy="706480"/>
          </a:xfrm>
        </p:grpSpPr>
        <p:pic>
          <p:nvPicPr>
            <p:cNvPr id="2" name="Picture 3" descr="K:\01_진행프로젝트(시우컴퍼니)\011_2013.02.18_RCA사무국_파워포인트 템플릿 제작\이미지\3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2708920"/>
              <a:ext cx="4900696" cy="706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직사각형 41"/>
            <p:cNvSpPr/>
            <p:nvPr/>
          </p:nvSpPr>
          <p:spPr>
            <a:xfrm>
              <a:off x="3635896" y="2852936"/>
              <a:ext cx="506313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fontAlgn="base" latinLnBrk="0"/>
              <a:r>
                <a:rPr lang="en-US" altLang="ko-KR" sz="2400" spc="-150" dirty="0" smtClean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99000">
                        <a:schemeClr val="bg1"/>
                      </a:gs>
                    </a:gsLst>
                    <a:lin ang="5400000" scaled="0"/>
                  </a:gradFill>
                  <a:effectLst>
                    <a:outerShdw blurRad="76200" dist="38100" dir="2700000" algn="tl" rotWithShape="0">
                      <a:prstClr val="black">
                        <a:alpha val="17000"/>
                      </a:prstClr>
                    </a:outerShdw>
                  </a:effectLst>
                  <a:latin typeface="Dinbol" pitchFamily="2" charset="0"/>
                </a:rPr>
                <a:t>I</a:t>
              </a:r>
              <a:endParaRPr lang="en-US" altLang="ko-KR" sz="2400" spc="-150" dirty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99000">
                      <a:schemeClr val="bg1"/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Dinbol" pitchFamily="2" charset="0"/>
              </a:endParaRPr>
            </a:p>
          </p:txBody>
        </p:sp>
      </p:grpSp>
      <p:grpSp>
        <p:nvGrpSpPr>
          <p:cNvPr id="4" name="그룹 12"/>
          <p:cNvGrpSpPr/>
          <p:nvPr/>
        </p:nvGrpSpPr>
        <p:grpSpPr>
          <a:xfrm>
            <a:off x="3690507" y="2976941"/>
            <a:ext cx="4900695" cy="1445751"/>
            <a:chOff x="3389095" y="2279539"/>
            <a:chExt cx="5249801" cy="1548741"/>
          </a:xfrm>
        </p:grpSpPr>
        <p:pic>
          <p:nvPicPr>
            <p:cNvPr id="62" name="Picture 3" descr="K:\01_진행프로젝트(시우컴퍼니)\011_2013.02.18_RCA사무국_파워포인트 템플릿 제작\이미지\3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095" y="3071473"/>
              <a:ext cx="5249801" cy="756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직사각형 62"/>
            <p:cNvSpPr/>
            <p:nvPr/>
          </p:nvSpPr>
          <p:spPr>
            <a:xfrm>
              <a:off x="4166355" y="2279539"/>
              <a:ext cx="4462695" cy="4945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fontAlgn="base" latinLnBrk="0"/>
              <a:r>
                <a:rPr lang="en-US" altLang="ko-KR" sz="2400" spc="-15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99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effectLst>
                    <a:outerShdw blurRad="76200" dist="38100" dir="2700000" algn="tl" rotWithShape="0">
                      <a:prstClr val="black">
                        <a:alpha val="17000"/>
                      </a:prstClr>
                    </a:outerShdw>
                  </a:effectLst>
                  <a:latin typeface="Dinbol" pitchFamily="2" charset="0"/>
                </a:rPr>
                <a:t>Criteria</a:t>
              </a:r>
              <a:endParaRPr lang="en-US" altLang="ko-KR" sz="2400" spc="-15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99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Dinbol" pitchFamily="2" charset="0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3437908" y="3208457"/>
              <a:ext cx="542381" cy="4945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fontAlgn="base" latinLnBrk="0"/>
              <a:r>
                <a:rPr lang="en-US" altLang="ko-KR" sz="2400" spc="-150" dirty="0" smtClean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99000">
                        <a:schemeClr val="bg1"/>
                      </a:gs>
                    </a:gsLst>
                    <a:lin ang="5400000" scaled="0"/>
                  </a:gradFill>
                  <a:effectLst>
                    <a:outerShdw blurRad="76200" dist="38100" dir="2700000" algn="tl" rotWithShape="0">
                      <a:prstClr val="black">
                        <a:alpha val="17000"/>
                      </a:prstClr>
                    </a:outerShdw>
                  </a:effectLst>
                  <a:latin typeface="Dinbol" pitchFamily="2" charset="0"/>
                </a:rPr>
                <a:t>II</a:t>
              </a:r>
              <a:endParaRPr lang="en-US" altLang="ko-KR" sz="2400" spc="-150" dirty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99000">
                      <a:schemeClr val="bg1"/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Dinbol" pitchFamily="2" charset="0"/>
              </a:endParaRPr>
            </a:p>
          </p:txBody>
        </p:sp>
      </p:grpSp>
      <p:grpSp>
        <p:nvGrpSpPr>
          <p:cNvPr id="5" name="그룹 77"/>
          <p:cNvGrpSpPr/>
          <p:nvPr/>
        </p:nvGrpSpPr>
        <p:grpSpPr>
          <a:xfrm>
            <a:off x="3655093" y="3838618"/>
            <a:ext cx="4952395" cy="2326685"/>
            <a:chOff x="3453382" y="2974174"/>
            <a:chExt cx="5305184" cy="2492429"/>
          </a:xfrm>
        </p:grpSpPr>
        <p:pic>
          <p:nvPicPr>
            <p:cNvPr id="79" name="Picture 3" descr="K:\01_진행프로젝트(시우컴퍼니)\011_2013.02.18_RCA사무국_파워포인트 템플릿 제작\이미지\3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382" y="3707008"/>
              <a:ext cx="5249801" cy="756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직사각형 79"/>
            <p:cNvSpPr/>
            <p:nvPr/>
          </p:nvSpPr>
          <p:spPr>
            <a:xfrm>
              <a:off x="4240488" y="2974174"/>
              <a:ext cx="4462695" cy="4945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fontAlgn="base" latinLnBrk="0"/>
              <a:r>
                <a:rPr lang="en-US" altLang="ko-KR" sz="2400" spc="-15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99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effectLst>
                    <a:outerShdw blurRad="76200" dist="38100" dir="2700000" algn="tl" rotWithShape="0">
                      <a:prstClr val="black">
                        <a:alpha val="17000"/>
                      </a:prstClr>
                    </a:outerShdw>
                  </a:effectLst>
                  <a:latin typeface="Dinbol" pitchFamily="2" charset="0"/>
                </a:rPr>
                <a:t>Selection Procedure</a:t>
              </a:r>
              <a:endParaRPr lang="en-US" altLang="ko-KR" sz="2400" spc="-15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99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Dinbol" pitchFamily="2" charset="0"/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3544186" y="3906119"/>
              <a:ext cx="542381" cy="4945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fontAlgn="base" latinLnBrk="0"/>
              <a:r>
                <a:rPr lang="en-US" altLang="ko-KR" sz="2400" spc="-150" dirty="0" smtClean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99000">
                        <a:schemeClr val="bg1"/>
                      </a:gs>
                    </a:gsLst>
                    <a:lin ang="5400000" scaled="0"/>
                  </a:gradFill>
                  <a:effectLst>
                    <a:outerShdw blurRad="76200" dist="38100" dir="2700000" algn="tl" rotWithShape="0">
                      <a:prstClr val="black">
                        <a:alpha val="17000"/>
                      </a:prstClr>
                    </a:outerShdw>
                  </a:effectLst>
                  <a:latin typeface="Dinbol" pitchFamily="2" charset="0"/>
                </a:rPr>
                <a:t>III</a:t>
              </a:r>
              <a:endParaRPr lang="en-US" altLang="ko-KR" sz="2400" spc="-150" dirty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99000">
                      <a:schemeClr val="bg1"/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Dinbol" pitchFamily="2" charset="0"/>
              </a:endParaRPr>
            </a:p>
          </p:txBody>
        </p:sp>
        <p:pic>
          <p:nvPicPr>
            <p:cNvPr id="38" name="Picture 3" descr="K:\01_진행프로젝트(시우컴퍼니)\011_2013.02.18_RCA사무국_파워포인트 템플릿 제작\이미지\3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764" y="4709796"/>
              <a:ext cx="5249802" cy="756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직사각형 38"/>
            <p:cNvSpPr/>
            <p:nvPr/>
          </p:nvSpPr>
          <p:spPr>
            <a:xfrm>
              <a:off x="3539209" y="4849058"/>
              <a:ext cx="542381" cy="4945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fontAlgn="base" latinLnBrk="0"/>
              <a:r>
                <a:rPr lang="en-US" altLang="ko-KR" sz="2400" spc="-150" dirty="0" smtClean="0"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99000">
                        <a:schemeClr val="bg1"/>
                      </a:gs>
                    </a:gsLst>
                    <a:lin ang="5400000" scaled="0"/>
                  </a:gradFill>
                  <a:effectLst>
                    <a:outerShdw blurRad="76200" dist="38100" dir="2700000" algn="tl" rotWithShape="0">
                      <a:prstClr val="black">
                        <a:alpha val="17000"/>
                      </a:prstClr>
                    </a:outerShdw>
                  </a:effectLst>
                  <a:latin typeface="Dinbol" pitchFamily="2" charset="0"/>
                </a:rPr>
                <a:t>IV</a:t>
              </a:r>
              <a:endParaRPr lang="en-US" altLang="ko-KR" sz="2400" spc="-150" dirty="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99000">
                      <a:schemeClr val="bg1"/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Dinbol" pitchFamily="2" charset="0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4185553" y="4833857"/>
              <a:ext cx="4462695" cy="4945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fontAlgn="base" latinLnBrk="0"/>
              <a:r>
                <a:rPr lang="en-US" altLang="ko-KR" sz="2400" spc="-15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99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effectLst>
                    <a:outerShdw blurRad="76200" dist="38100" dir="2700000" algn="tl" rotWithShape="0">
                      <a:prstClr val="black">
                        <a:alpha val="17000"/>
                      </a:prstClr>
                    </a:outerShdw>
                  </a:effectLst>
                  <a:latin typeface="Dinbol" pitchFamily="2" charset="0"/>
                </a:rPr>
                <a:t> Roles </a:t>
              </a:r>
              <a:r>
                <a:rPr lang="en-US" altLang="ko-KR" sz="2400" spc="-15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99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effectLst>
                    <a:outerShdw blurRad="76200" dist="38100" dir="2700000" algn="tl" rotWithShape="0">
                      <a:prstClr val="black">
                        <a:alpha val="17000"/>
                      </a:prstClr>
                    </a:outerShdw>
                  </a:effectLst>
                  <a:latin typeface="Dinbol" pitchFamily="2" charset="0"/>
                </a:rPr>
                <a:t>and Responsibilities</a:t>
              </a:r>
              <a:endParaRPr lang="en-US" altLang="ko-KR" sz="2400" spc="-15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99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Dinbol" pitchFamily="2" charset="0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267696" y="3838134"/>
              <a:ext cx="4462695" cy="4945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/>
                <a:contourClr>
                  <a:schemeClr val="bg1"/>
                </a:contourClr>
              </a:sp3d>
            </a:bodyPr>
            <a:lstStyle/>
            <a:p>
              <a:pPr fontAlgn="base" latinLnBrk="0"/>
              <a:r>
                <a:rPr lang="en-US" altLang="ko-KR" sz="2400" spc="-15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99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effectLst>
                    <a:outerShdw blurRad="76200" dist="38100" dir="2700000" algn="tl" rotWithShape="0">
                      <a:prstClr val="black">
                        <a:alpha val="17000"/>
                      </a:prstClr>
                    </a:outerShdw>
                  </a:effectLst>
                  <a:latin typeface="Dinbol" pitchFamily="2" charset="0"/>
                </a:rPr>
                <a:t>Participation </a:t>
              </a:r>
              <a:endParaRPr lang="en-US" altLang="ko-KR" sz="2400" spc="-15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99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Dinbol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5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28108" y="116634"/>
            <a:ext cx="888445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spc="-300" dirty="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4000"/>
                      </a:schemeClr>
                    </a:gs>
                  </a:gsLst>
                  <a:lin ang="108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34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I. </a:t>
            </a:r>
            <a:r>
              <a:rPr lang="en-US" altLang="ko-KR" sz="3200" spc="-300" dirty="0" smtClean="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4000"/>
                      </a:schemeClr>
                    </a:gs>
                  </a:gsLst>
                  <a:lin ang="108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34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Criteria  </a:t>
            </a:r>
            <a:endParaRPr lang="en-US" altLang="ko-KR" sz="3200" spc="-300" dirty="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4000"/>
                    </a:schemeClr>
                  </a:gs>
                </a:gsLst>
                <a:lin ang="108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34000"/>
                  </a:prst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23528" y="1086991"/>
            <a:ext cx="8352928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marL="342900" indent="-342900" algn="just">
              <a:lnSpc>
                <a:spcPts val="2400"/>
              </a:lnSpc>
              <a:buFont typeface="Wingdings" panose="05000000000000000000" pitchFamily="2" charset="2"/>
              <a:buChar char="v"/>
              <a:defRPr/>
            </a:pPr>
            <a:r>
              <a:rPr lang="en-US" altLang="ko-KR" sz="2000" dirty="0" smtClean="0">
                <a:latin typeface="+mj-lt"/>
                <a:cs typeface="Arial" pitchFamily="34" charset="0"/>
              </a:rPr>
              <a:t>The following criteria should be taken into consideration in deciding on the selection of an ad hoc training proposal: </a:t>
            </a:r>
            <a:endParaRPr lang="en-US" altLang="ko-KR" sz="2000" dirty="0">
              <a:latin typeface="+mj-lt"/>
              <a:cs typeface="Arial" pitchFamily="34" charset="0"/>
            </a:endParaRPr>
          </a:p>
          <a:p>
            <a:pPr algn="just">
              <a:lnSpc>
                <a:spcPts val="2400"/>
              </a:lnSpc>
              <a:defRPr/>
            </a:pPr>
            <a:endParaRPr lang="en-US" altLang="ko-KR" dirty="0">
              <a:latin typeface="+mj-lt"/>
              <a:cs typeface="Arial" pitchFamily="34" charset="0"/>
            </a:endParaRPr>
          </a:p>
          <a:p>
            <a:pPr marL="714375" indent="-352425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latin typeface="+mj-lt"/>
                <a:cs typeface="Arial" pitchFamily="34" charset="0"/>
              </a:rPr>
              <a:t>Relevance to the RCA </a:t>
            </a:r>
            <a:r>
              <a:rPr lang="en-US" altLang="ko-KR" sz="2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Vision and Mission</a:t>
            </a:r>
          </a:p>
          <a:p>
            <a:pPr marL="714375" indent="-352425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latin typeface="+mj-lt"/>
                <a:cs typeface="Arial" pitchFamily="34" charset="0"/>
              </a:rPr>
              <a:t>Relevance to the RCA </a:t>
            </a:r>
            <a:r>
              <a:rPr lang="en-US" altLang="ko-KR" sz="2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Strategic Priorities</a:t>
            </a:r>
          </a:p>
          <a:p>
            <a:pPr marL="714375" indent="-352425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latin typeface="+mj-lt"/>
                <a:cs typeface="Arial" pitchFamily="34" charset="0"/>
              </a:rPr>
              <a:t>Potential of the requested ad hoc training in the specific technology to </a:t>
            </a:r>
            <a:r>
              <a:rPr lang="en-US" altLang="ko-KR" sz="2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address the identified needs or priorities</a:t>
            </a:r>
          </a:p>
          <a:p>
            <a:pPr marL="714375" indent="-352425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latin typeface="+mj-lt"/>
                <a:cs typeface="Arial" pitchFamily="34" charset="0"/>
              </a:rPr>
              <a:t>Potential to </a:t>
            </a:r>
            <a:r>
              <a:rPr lang="en-US" altLang="ko-KR" sz="2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benefit</a:t>
            </a:r>
            <a:r>
              <a:rPr lang="en-US" altLang="ko-KR" sz="2000" dirty="0" smtClean="0">
                <a:latin typeface="+mj-lt"/>
                <a:cs typeface="Arial" pitchFamily="34" charset="0"/>
              </a:rPr>
              <a:t> the participating GPs through the adoption and application of the specific technology</a:t>
            </a:r>
          </a:p>
          <a:p>
            <a:pPr marL="714375" indent="-352425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latin typeface="+mj-lt"/>
                <a:cs typeface="Arial" pitchFamily="34" charset="0"/>
              </a:rPr>
              <a:t>Potential to </a:t>
            </a:r>
            <a:r>
              <a:rPr lang="en-US" altLang="ko-KR" sz="2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improve</a:t>
            </a:r>
            <a:r>
              <a:rPr lang="en-US" altLang="ko-KR" sz="2000" dirty="0" smtClean="0">
                <a:latin typeface="+mj-lt"/>
                <a:cs typeface="Arial" pitchFamily="34" charset="0"/>
              </a:rPr>
              <a:t> understanding, knowledge and skills related to the application of the specific technology and its sustainability</a:t>
            </a:r>
          </a:p>
          <a:p>
            <a:pPr marL="714375" indent="-352425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No duplication </a:t>
            </a:r>
            <a:r>
              <a:rPr lang="en-US" altLang="ko-KR" sz="2000" dirty="0" smtClean="0">
                <a:latin typeface="+mj-lt"/>
                <a:cs typeface="Arial" pitchFamily="34" charset="0"/>
              </a:rPr>
              <a:t>of approved training activities under operational RCA projects</a:t>
            </a:r>
          </a:p>
          <a:p>
            <a:pPr marL="714375" indent="-352425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Potential to bridge gap between the existing and new RCA GPs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 marL="271463" lvl="0" indent="-271463" fontAlgn="base" latinLnBrk="0">
              <a:buFont typeface="Wingdings" pitchFamily="2" charset="2"/>
              <a:buChar char="l"/>
            </a:pPr>
            <a:endParaRPr lang="en-US" altLang="ko-KR" sz="2400" dirty="0" smtClean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38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28111" y="116632"/>
            <a:ext cx="841589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spc="-300" dirty="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4000"/>
                      </a:schemeClr>
                    </a:gs>
                  </a:gsLst>
                  <a:lin ang="108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34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II</a:t>
            </a:r>
            <a:r>
              <a:rPr lang="en-US" altLang="ko-KR" sz="3200" spc="-300" dirty="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4000"/>
                      </a:schemeClr>
                    </a:gs>
                  </a:gsLst>
                  <a:lin ang="108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34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en-US" altLang="ko-KR" sz="3200" spc="-300" dirty="0" smtClean="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4000"/>
                      </a:schemeClr>
                    </a:gs>
                  </a:gsLst>
                  <a:lin ang="108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34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Selection Procedure</a:t>
            </a:r>
            <a:endParaRPr lang="en-US" altLang="ko-KR" sz="3200" spc="-300" dirty="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4000"/>
                    </a:schemeClr>
                  </a:gs>
                </a:gsLst>
                <a:lin ang="108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34000"/>
                  </a:prst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23528" y="1124745"/>
            <a:ext cx="8424936" cy="40934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marL="342900" lvl="0" indent="-342900" algn="just">
              <a:lnSpc>
                <a:spcPts val="2400"/>
              </a:lnSpc>
              <a:buFont typeface="Wingdings" panose="05000000000000000000" pitchFamily="2" charset="2"/>
              <a:buChar char="v"/>
              <a:defRPr/>
            </a:pPr>
            <a:r>
              <a:rPr lang="en-US" altLang="ko-KR" sz="2200" dirty="0">
                <a:latin typeface="+mj-lt"/>
                <a:cs typeface="Arial" pitchFamily="34" charset="0"/>
              </a:rPr>
              <a:t>Selection Procedure </a:t>
            </a:r>
          </a:p>
          <a:p>
            <a:pPr marL="714375" indent="-352425" algn="just">
              <a:lnSpc>
                <a:spcPts val="2400"/>
              </a:lnSpc>
              <a:buFont typeface="Wingdings" panose="05000000000000000000" pitchFamily="2" charset="2"/>
              <a:buChar char="l"/>
              <a:defRPr/>
            </a:pPr>
            <a:endParaRPr lang="en-US" altLang="ko-KR" sz="2400" dirty="0" smtClean="0">
              <a:latin typeface="+mj-lt"/>
              <a:cs typeface="Arial" pitchFamily="34" charset="0"/>
            </a:endParaRPr>
          </a:p>
          <a:p>
            <a:pPr marL="714375" indent="-352425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GPs submit proposals </a:t>
            </a:r>
            <a:r>
              <a:rPr lang="en-US" altLang="ko-KR" sz="2000" dirty="0" smtClean="0">
                <a:latin typeface="+mj-lt"/>
                <a:cs typeface="Arial" pitchFamily="34" charset="0"/>
              </a:rPr>
              <a:t>for organizing training events using the application form prepared by RCARO.</a:t>
            </a:r>
          </a:p>
          <a:p>
            <a:pPr marL="714375" indent="-352425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latin typeface="+mj-lt"/>
                <a:cs typeface="Arial" pitchFamily="34" charset="0"/>
              </a:rPr>
              <a:t>RCARO will request the </a:t>
            </a:r>
            <a:r>
              <a:rPr lang="en-US" altLang="ko-KR" sz="2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RCA PAC to review </a:t>
            </a:r>
            <a:r>
              <a:rPr lang="en-US" altLang="ko-KR" sz="2000" dirty="0" smtClean="0">
                <a:latin typeface="+mj-lt"/>
                <a:cs typeface="Arial" pitchFamily="34" charset="0"/>
              </a:rPr>
              <a:t>and evaluate the proposals against the agreed criteria.</a:t>
            </a:r>
          </a:p>
          <a:p>
            <a:pPr marL="714375" indent="-352425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latin typeface="+mj-lt"/>
                <a:cs typeface="Arial" pitchFamily="34" charset="0"/>
              </a:rPr>
              <a:t>RCARO may seek expert input as required on the technical assessment of the proposals.</a:t>
            </a:r>
          </a:p>
          <a:p>
            <a:pPr marL="714375" indent="-352425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RCARO</a:t>
            </a:r>
            <a:r>
              <a:rPr lang="en-US" altLang="ko-KR" sz="2000" dirty="0" smtClean="0">
                <a:latin typeface="+mj-lt"/>
                <a:cs typeface="Arial" pitchFamily="34" charset="0"/>
              </a:rPr>
              <a:t> will prepare a </a:t>
            </a:r>
            <a:r>
              <a:rPr lang="en-US" altLang="ko-KR" sz="2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consolidated report </a:t>
            </a:r>
            <a:r>
              <a:rPr lang="en-US" altLang="ko-KR" sz="2000" dirty="0" smtClean="0">
                <a:latin typeface="+mj-lt"/>
                <a:cs typeface="Arial" pitchFamily="34" charset="0"/>
              </a:rPr>
              <a:t>with comments and recommendations on the proposals for </a:t>
            </a:r>
            <a:r>
              <a:rPr lang="en-US" altLang="ko-KR" sz="2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review by the RCARO SAC</a:t>
            </a:r>
            <a:r>
              <a:rPr lang="en-US" altLang="ko-KR" sz="2000" dirty="0" smtClean="0">
                <a:latin typeface="+mj-lt"/>
                <a:cs typeface="Arial" pitchFamily="34" charset="0"/>
              </a:rPr>
              <a:t>.</a:t>
            </a:r>
          </a:p>
          <a:p>
            <a:pPr marL="714375" indent="-352425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latin typeface="+mj-lt"/>
                <a:cs typeface="Arial" pitchFamily="34" charset="0"/>
              </a:rPr>
              <a:t>The proposals </a:t>
            </a:r>
            <a:r>
              <a:rPr lang="en-US" altLang="ko-KR" sz="2000" dirty="0">
                <a:cs typeface="Arial" pitchFamily="34" charset="0"/>
              </a:rPr>
              <a:t>together with the SAC’s review and related </a:t>
            </a:r>
            <a:r>
              <a:rPr lang="en-US" altLang="ko-KR" sz="2000" dirty="0" smtClean="0">
                <a:cs typeface="Arial" pitchFamily="34" charset="0"/>
              </a:rPr>
              <a:t>documents </a:t>
            </a:r>
            <a:r>
              <a:rPr lang="en-US" altLang="ko-KR" sz="2000" dirty="0" smtClean="0">
                <a:latin typeface="+mj-lt"/>
                <a:cs typeface="Arial" pitchFamily="34" charset="0"/>
              </a:rPr>
              <a:t>will be presented to the </a:t>
            </a:r>
            <a:r>
              <a:rPr lang="en-US" altLang="ko-KR" sz="2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NRs for their approval</a:t>
            </a:r>
            <a:r>
              <a:rPr lang="en-US" altLang="ko-KR" sz="2000" dirty="0" smtClean="0">
                <a:latin typeface="+mj-lt"/>
                <a:cs typeface="Arial" pitchFamily="34" charset="0"/>
              </a:rPr>
              <a:t>.</a:t>
            </a:r>
            <a:endParaRPr lang="en-US" altLang="ko-KR" sz="2000" dirty="0" smtClean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26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28111" y="116632"/>
            <a:ext cx="841589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spc="-300" dirty="0" smtClean="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4000"/>
                      </a:schemeClr>
                    </a:gs>
                  </a:gsLst>
                  <a:lin ang="108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34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III</a:t>
            </a:r>
            <a:r>
              <a:rPr lang="en-US" altLang="ko-KR" sz="3200" spc="-300" dirty="0" smtClean="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4000"/>
                      </a:schemeClr>
                    </a:gs>
                  </a:gsLst>
                  <a:lin ang="108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34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en-US" altLang="ko-KR" sz="3200" spc="-300" dirty="0" smtClean="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4000"/>
                      </a:schemeClr>
                    </a:gs>
                  </a:gsLst>
                  <a:lin ang="108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34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Participation  </a:t>
            </a:r>
            <a:endParaRPr lang="en-US" altLang="ko-KR" sz="3200" spc="-300" dirty="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4000"/>
                    </a:schemeClr>
                  </a:gs>
                </a:gsLst>
                <a:lin ang="108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34000"/>
                  </a:prst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23528" y="1148546"/>
            <a:ext cx="7704856" cy="47089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marL="342900" lvl="0" indent="-342900" algn="just">
              <a:lnSpc>
                <a:spcPts val="2400"/>
              </a:lnSpc>
              <a:buFont typeface="Wingdings" panose="05000000000000000000" pitchFamily="2" charset="2"/>
              <a:buChar char="v"/>
              <a:defRPr/>
            </a:pPr>
            <a:r>
              <a:rPr lang="en-US" altLang="ko-KR" sz="2200" dirty="0" smtClean="0">
                <a:cs typeface="Arial" pitchFamily="34" charset="0"/>
              </a:rPr>
              <a:t>Participation </a:t>
            </a:r>
            <a:endParaRPr lang="en-US" altLang="ko-KR" sz="2200" dirty="0">
              <a:cs typeface="Arial" pitchFamily="34" charset="0"/>
            </a:endParaRPr>
          </a:p>
          <a:p>
            <a:pPr marL="714375" indent="-352425" algn="just">
              <a:lnSpc>
                <a:spcPts val="2400"/>
              </a:lnSpc>
              <a:buFont typeface="Wingdings" panose="05000000000000000000" pitchFamily="2" charset="2"/>
              <a:buChar char="l"/>
              <a:defRPr/>
            </a:pPr>
            <a:endParaRPr lang="en-US" altLang="ko-KR" sz="2400" dirty="0" smtClean="0">
              <a:latin typeface="+mj-lt"/>
              <a:cs typeface="Arial" pitchFamily="34" charset="0"/>
            </a:endParaRPr>
          </a:p>
          <a:p>
            <a:pPr marL="714375" indent="-352425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latin typeface="+mj-lt"/>
                <a:cs typeface="Arial" pitchFamily="34" charset="0"/>
              </a:rPr>
              <a:t>GPs will </a:t>
            </a:r>
            <a:r>
              <a:rPr lang="en-US" altLang="ko-KR" sz="2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notify the RCARO </a:t>
            </a:r>
            <a:r>
              <a:rPr lang="en-US" altLang="ko-KR" sz="2000" dirty="0" smtClean="0">
                <a:latin typeface="+mj-lt"/>
                <a:cs typeface="Arial" pitchFamily="34" charset="0"/>
              </a:rPr>
              <a:t>of their interest in participating in the proposed event(s).</a:t>
            </a:r>
          </a:p>
          <a:p>
            <a:pPr marL="361950" algn="just">
              <a:lnSpc>
                <a:spcPts val="2400"/>
              </a:lnSpc>
              <a:defRPr/>
            </a:pPr>
            <a:endParaRPr lang="en-US" altLang="ko-KR" sz="2000" dirty="0" smtClean="0">
              <a:latin typeface="+mj-lt"/>
              <a:cs typeface="Arial" pitchFamily="34" charset="0"/>
            </a:endParaRPr>
          </a:p>
          <a:p>
            <a:pPr algn="just">
              <a:lnSpc>
                <a:spcPts val="2400"/>
              </a:lnSpc>
              <a:defRPr/>
            </a:pPr>
            <a:endParaRPr lang="en-US" altLang="ko-KR" sz="2400" b="1" dirty="0">
              <a:solidFill>
                <a:srgbClr val="0179B5"/>
              </a:solidFill>
              <a:latin typeface="+mj-lt"/>
              <a:cs typeface="Arial" pitchFamily="34" charset="0"/>
            </a:endParaRPr>
          </a:p>
          <a:p>
            <a:pPr marL="342900" indent="-342900" algn="just">
              <a:lnSpc>
                <a:spcPts val="2400"/>
              </a:lnSpc>
              <a:buFont typeface="Wingdings" panose="05000000000000000000" pitchFamily="2" charset="2"/>
              <a:buChar char="v"/>
              <a:defRPr/>
            </a:pPr>
            <a:r>
              <a:rPr lang="en-US" altLang="ko-KR" sz="2200" dirty="0" smtClean="0">
                <a:cs typeface="Arial" pitchFamily="34" charset="0"/>
              </a:rPr>
              <a:t>Nomination</a:t>
            </a:r>
            <a:endParaRPr lang="en-US" altLang="ko-KR" sz="2200" dirty="0" smtClean="0">
              <a:latin typeface="+mj-lt"/>
              <a:cs typeface="Arial" pitchFamily="34" charset="0"/>
            </a:endParaRPr>
          </a:p>
          <a:p>
            <a:pPr marL="714375" indent="-352425" algn="just">
              <a:lnSpc>
                <a:spcPts val="2400"/>
              </a:lnSpc>
              <a:buFont typeface="Wingdings" panose="05000000000000000000" pitchFamily="2" charset="2"/>
              <a:buChar char="l"/>
              <a:defRPr/>
            </a:pPr>
            <a:endParaRPr lang="en-US" altLang="ko-KR" sz="2400" dirty="0">
              <a:latin typeface="+mj-lt"/>
              <a:cs typeface="Arial" pitchFamily="34" charset="0"/>
            </a:endParaRPr>
          </a:p>
          <a:p>
            <a:pPr marL="714375" indent="-352425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solidFill>
                  <a:prstClr val="black"/>
                </a:solidFill>
                <a:cs typeface="Arial" pitchFamily="34" charset="0"/>
              </a:rPr>
              <a:t>Nominations should be submitted using the Nomination Form designated by the RCARO.</a:t>
            </a:r>
          </a:p>
          <a:p>
            <a:pPr marL="704850" indent="-342900" algn="just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endParaRPr lang="en-US" altLang="ko-KR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714375" indent="-352425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Completed forms should be endorsed by the respective NRs and </a:t>
            </a:r>
            <a:r>
              <a:rPr lang="en-US" altLang="ko-KR" sz="2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submitted to the RCARO </a:t>
            </a:r>
            <a:r>
              <a:rPr lang="en-US" altLang="ko-KR" sz="20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by the agreed date.</a:t>
            </a:r>
            <a:endParaRPr lang="en-US" altLang="ko-KR" sz="2000" dirty="0" smtClean="0">
              <a:latin typeface="+mj-lt"/>
              <a:cs typeface="Arial" pitchFamily="34" charset="0"/>
            </a:endParaRPr>
          </a:p>
          <a:p>
            <a:pPr marL="714375" indent="-352425" algn="just">
              <a:lnSpc>
                <a:spcPts val="2400"/>
              </a:lnSpc>
              <a:buFont typeface="Wingdings" panose="05000000000000000000" pitchFamily="2" charset="2"/>
              <a:buChar char="l"/>
              <a:defRPr/>
            </a:pPr>
            <a:endParaRPr lang="en-US" altLang="ko-KR" sz="2400" dirty="0">
              <a:latin typeface="+mj-lt"/>
              <a:cs typeface="Arial" pitchFamily="34" charset="0"/>
            </a:endParaRPr>
          </a:p>
          <a:p>
            <a:pPr marL="714375" indent="-352425" algn="just">
              <a:lnSpc>
                <a:spcPts val="2400"/>
              </a:lnSpc>
              <a:buFont typeface="Wingdings" panose="05000000000000000000" pitchFamily="2" charset="2"/>
              <a:buChar char="l"/>
              <a:defRPr/>
            </a:pPr>
            <a:endParaRPr lang="en-US" altLang="ko-KR" sz="2400" dirty="0" smtClean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90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28111" y="116634"/>
            <a:ext cx="841589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fontAlgn="base" latinLnBrk="0"/>
            <a:r>
              <a:rPr lang="en-US" altLang="ko-KR" sz="2800" spc="-300" dirty="0" smtClean="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4000"/>
                      </a:schemeClr>
                    </a:gs>
                  </a:gsLst>
                  <a:lin ang="108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34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IV</a:t>
            </a:r>
            <a:r>
              <a:rPr lang="en-US" altLang="ko-KR" sz="3200" spc="-300" dirty="0" smtClean="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4000"/>
                      </a:schemeClr>
                    </a:gs>
                  </a:gsLst>
                  <a:lin ang="108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34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rPr>
              <a:t>. Roles and Responsibilities </a:t>
            </a:r>
            <a:endParaRPr lang="en-US" altLang="ko-KR" sz="3200" spc="-300" dirty="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4000"/>
                    </a:schemeClr>
                  </a:gs>
                </a:gsLst>
                <a:lin ang="108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34000"/>
                  </a:prst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1520" y="1106735"/>
            <a:ext cx="8496944" cy="47705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marL="361950" indent="-361950">
              <a:lnSpc>
                <a:spcPts val="2400"/>
              </a:lnSpc>
              <a:buFont typeface="Wingdings" panose="05000000000000000000" pitchFamily="2" charset="2"/>
              <a:buChar char="v"/>
              <a:defRPr/>
            </a:pPr>
            <a:r>
              <a:rPr lang="en-US" altLang="ko-KR" sz="2000" dirty="0" smtClean="0">
                <a:solidFill>
                  <a:prstClr val="black"/>
                </a:solidFill>
                <a:cs typeface="Arial" pitchFamily="34" charset="0"/>
              </a:rPr>
              <a:t>For </a:t>
            </a:r>
            <a:r>
              <a:rPr lang="en-US" altLang="ko-KR" sz="2000" dirty="0" smtClean="0">
                <a:solidFill>
                  <a:prstClr val="black"/>
                </a:solidFill>
                <a:cs typeface="Arial" pitchFamily="34" charset="0"/>
              </a:rPr>
              <a:t>implementation of </a:t>
            </a:r>
            <a:r>
              <a:rPr lang="en-US" altLang="ko-KR" sz="2000" dirty="0" smtClean="0">
                <a:solidFill>
                  <a:prstClr val="black"/>
                </a:solidFill>
                <a:cs typeface="Arial" pitchFamily="34" charset="0"/>
              </a:rPr>
              <a:t>a training event</a:t>
            </a:r>
          </a:p>
          <a:p>
            <a:pPr>
              <a:lnSpc>
                <a:spcPts val="2400"/>
              </a:lnSpc>
              <a:defRPr/>
            </a:pPr>
            <a:endParaRPr lang="en-US" altLang="ko-KR" sz="2400" dirty="0" smtClean="0">
              <a:solidFill>
                <a:srgbClr val="034D8B"/>
              </a:solidFill>
            </a:endParaRPr>
          </a:p>
          <a:p>
            <a:pPr marL="714375" indent="-352425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b="1" dirty="0" smtClean="0"/>
              <a:t>LCC</a:t>
            </a:r>
            <a:r>
              <a:rPr lang="en-US" altLang="ko-KR" sz="2000" dirty="0" smtClean="0"/>
              <a:t>: A LCC will be nominated by the NR of the GP, which proposed the event. The </a:t>
            </a:r>
            <a:r>
              <a:rPr lang="en-US" altLang="ko-KR" sz="2000" dirty="0" smtClean="0">
                <a:solidFill>
                  <a:srgbClr val="C00000"/>
                </a:solidFill>
              </a:rPr>
              <a:t>LCC</a:t>
            </a:r>
            <a:r>
              <a:rPr lang="en-US" altLang="ko-KR" sz="2000" dirty="0" smtClean="0"/>
              <a:t> will be responsible for </a:t>
            </a:r>
            <a:r>
              <a:rPr lang="en-US" altLang="ko-KR" sz="2000" dirty="0" smtClean="0">
                <a:solidFill>
                  <a:srgbClr val="C00000"/>
                </a:solidFill>
              </a:rPr>
              <a:t>leading the </a:t>
            </a:r>
            <a:r>
              <a:rPr lang="en-US" altLang="ko-KR" sz="2000" dirty="0" smtClean="0">
                <a:solidFill>
                  <a:srgbClr val="C00000"/>
                </a:solidFill>
              </a:rPr>
              <a:t>event</a:t>
            </a:r>
            <a:r>
              <a:rPr lang="en-US" altLang="ko-KR" sz="2000" dirty="0" smtClean="0"/>
              <a:t>, preparing the prospectus, </a:t>
            </a:r>
            <a:r>
              <a:rPr lang="en-US" altLang="ko-KR" sz="2000" dirty="0" err="1" smtClean="0"/>
              <a:t>programme</a:t>
            </a:r>
            <a:r>
              <a:rPr lang="en-US" altLang="ko-KR" sz="2000" dirty="0" smtClean="0"/>
              <a:t> and other related documents including training materials and any resource documents.</a:t>
            </a:r>
          </a:p>
          <a:p>
            <a:pPr marL="704850" indent="-342900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endParaRPr lang="en-US" altLang="ko-KR" sz="2000" dirty="0" smtClean="0"/>
          </a:p>
          <a:p>
            <a:pPr marL="714375" indent="-352425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b="1" dirty="0" smtClean="0"/>
              <a:t>RCARO &amp; LCC</a:t>
            </a:r>
            <a:r>
              <a:rPr lang="en-US" altLang="ko-KR" sz="2000" dirty="0" smtClean="0"/>
              <a:t>: The </a:t>
            </a:r>
            <a:r>
              <a:rPr lang="en-US" altLang="ko-KR" sz="2000" dirty="0" smtClean="0">
                <a:solidFill>
                  <a:srgbClr val="C00000"/>
                </a:solidFill>
              </a:rPr>
              <a:t>RCARO and the LCC </a:t>
            </a:r>
            <a:r>
              <a:rPr lang="en-US" altLang="ko-KR" sz="2000" dirty="0" smtClean="0"/>
              <a:t>will review the application forms and </a:t>
            </a:r>
            <a:r>
              <a:rPr lang="en-US" altLang="ko-KR" sz="2000" dirty="0" smtClean="0">
                <a:solidFill>
                  <a:srgbClr val="C00000"/>
                </a:solidFill>
              </a:rPr>
              <a:t>select</a:t>
            </a:r>
            <a:r>
              <a:rPr lang="en-US" altLang="ko-KR" sz="2000" dirty="0" smtClean="0"/>
              <a:t> the participants.</a:t>
            </a:r>
          </a:p>
          <a:p>
            <a:pPr marL="704850" indent="-342900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endParaRPr lang="en-US" altLang="ko-KR" sz="2000" dirty="0" smtClean="0"/>
          </a:p>
          <a:p>
            <a:pPr marL="714375" indent="-352425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b="1" dirty="0" smtClean="0"/>
              <a:t>RCARO</a:t>
            </a:r>
            <a:r>
              <a:rPr lang="en-US" altLang="ko-KR" sz="2000" dirty="0" smtClean="0"/>
              <a:t>: The </a:t>
            </a:r>
            <a:r>
              <a:rPr lang="en-US" altLang="ko-KR" sz="2000" dirty="0" smtClean="0">
                <a:solidFill>
                  <a:srgbClr val="C00000"/>
                </a:solidFill>
              </a:rPr>
              <a:t>RCARO</a:t>
            </a:r>
            <a:r>
              <a:rPr lang="en-US" altLang="ko-KR" sz="2000" dirty="0" smtClean="0"/>
              <a:t> will inform the successful applicants of their selection and make necessary </a:t>
            </a:r>
            <a:r>
              <a:rPr lang="en-US" altLang="ko-KR" sz="2000" dirty="0" smtClean="0">
                <a:solidFill>
                  <a:srgbClr val="C00000"/>
                </a:solidFill>
              </a:rPr>
              <a:t>administrative arrangements </a:t>
            </a:r>
            <a:r>
              <a:rPr lang="en-US" altLang="ko-KR" sz="2000" dirty="0" smtClean="0"/>
              <a:t>for the event: venue selection, recruiting lecturers, etc. </a:t>
            </a:r>
          </a:p>
          <a:p>
            <a:pPr marL="271463" lvl="0" indent="-271463" fontAlgn="base" latinLnBrk="0">
              <a:buFont typeface="Wingdings" pitchFamily="2" charset="2"/>
              <a:buChar char="l"/>
            </a:pPr>
            <a:endParaRPr lang="en-US" altLang="ko-KR" sz="2400" dirty="0" smtClean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26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220244" y="2375078"/>
            <a:ext cx="470351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>
              <a:bevelT w="1270"/>
              <a:contourClr>
                <a:schemeClr val="bg1"/>
              </a:contourClr>
            </a:sp3d>
          </a:bodyPr>
          <a:lstStyle/>
          <a:p>
            <a:pPr algn="ctr" fontAlgn="base" latinLnBrk="0"/>
            <a:r>
              <a:rPr lang="en-US" altLang="ko-KR" sz="7200" dirty="0" smtClean="0">
                <a:gradFill>
                  <a:gsLst>
                    <a:gs pos="0">
                      <a:srgbClr val="0070C0"/>
                    </a:gs>
                    <a:gs pos="99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762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Dinbol" pitchFamily="2" charset="0"/>
              </a:rPr>
              <a:t>Thank You</a:t>
            </a:r>
            <a:endParaRPr lang="en-US" altLang="ko-KR" sz="7200" dirty="0">
              <a:gradFill>
                <a:gsLst>
                  <a:gs pos="0">
                    <a:srgbClr val="0070C0"/>
                  </a:gs>
                  <a:gs pos="99000">
                    <a:schemeClr val="accent1">
                      <a:lumMod val="50000"/>
                    </a:schemeClr>
                  </a:gs>
                </a:gsLst>
                <a:lin ang="5400000" scaled="0"/>
              </a:gradFill>
              <a:effectLst>
                <a:outerShdw blurRad="76200" dist="38100" dir="2700000" algn="tl" rotWithShape="0">
                  <a:prstClr val="black">
                    <a:alpha val="17000"/>
                  </a:prstClr>
                </a:outerShdw>
              </a:effectLst>
              <a:latin typeface="Dinbol" pitchFamily="2" charset="0"/>
            </a:endParaRPr>
          </a:p>
        </p:txBody>
      </p:sp>
      <p:pic>
        <p:nvPicPr>
          <p:cNvPr id="7" name="Picture 3" descr="C:\Users\Flapino\Desktop\2013.02.18_RCA사무국_파워포인트 템플릿 제작\logo\logo_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32" y="3743230"/>
            <a:ext cx="895739" cy="10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0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3620</TotalTime>
  <Words>408</Words>
  <Application>Microsoft Office PowerPoint</Application>
  <PresentationFormat>화면 슬라이드 쇼(4:3)</PresentationFormat>
  <Paragraphs>63</Paragraphs>
  <Slides>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Arial</vt:lpstr>
      <vt:lpstr>Wingdings</vt:lpstr>
      <vt:lpstr>Dinbol</vt:lpstr>
      <vt:lpstr>맑은 고딕</vt:lpstr>
      <vt:lpstr>HY견고딕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mono</dc:creator>
  <cp:lastModifiedBy>황수연</cp:lastModifiedBy>
  <cp:revision>216</cp:revision>
  <cp:lastPrinted>2016-01-08T04:09:06Z</cp:lastPrinted>
  <dcterms:created xsi:type="dcterms:W3CDTF">2012-06-08T06:02:22Z</dcterms:created>
  <dcterms:modified xsi:type="dcterms:W3CDTF">2016-01-08T04:21:19Z</dcterms:modified>
</cp:coreProperties>
</file>