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7" r:id="rId7"/>
    <p:sldId id="268" r:id="rId8"/>
    <p:sldId id="270" r:id="rId9"/>
    <p:sldId id="260" r:id="rId10"/>
    <p:sldId id="261" r:id="rId11"/>
    <p:sldId id="262" r:id="rId12"/>
    <p:sldId id="273" r:id="rId13"/>
    <p:sldId id="264" r:id="rId14"/>
    <p:sldId id="265" r:id="rId15"/>
    <p:sldId id="269"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30" y="41"/>
      </p:cViewPr>
      <p:guideLst>
        <p:guide orient="horz" pos="2160"/>
        <p:guide pos="2880"/>
      </p:guideLst>
    </p:cSldViewPr>
  </p:slideViewPr>
  <p:notesTextViewPr>
    <p:cViewPr>
      <p:scale>
        <a:sx n="100" d="100"/>
        <a:sy n="100" d="100"/>
      </p:scale>
      <p:origin x="0" y="0"/>
    </p:cViewPr>
  </p:notesTextViewPr>
  <p:sorterViewPr>
    <p:cViewPr>
      <p:scale>
        <a:sx n="80" d="100"/>
        <a:sy n="80" d="100"/>
      </p:scale>
      <p:origin x="0" y="-77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5EF8C-AC3B-464B-B21C-F49F58F41862}" type="datetimeFigureOut">
              <a:rPr lang="en-GB" smtClean="0"/>
              <a:pPr/>
              <a:t>19/01/2016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96188F-73D8-4AE3-80D1-25F30976E57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45EF8C-AC3B-464B-B21C-F49F58F41862}" type="datetimeFigureOut">
              <a:rPr lang="en-GB" smtClean="0"/>
              <a:pPr/>
              <a:t>19/01/2016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96188F-73D8-4AE3-80D1-25F30976E57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3568" y="1844824"/>
            <a:ext cx="7772400" cy="1470025"/>
          </a:xfrm>
        </p:spPr>
        <p:txBody>
          <a:bodyPr>
            <a:normAutofit fontScale="90000"/>
          </a:bodyPr>
          <a:lstStyle/>
          <a:p>
            <a:r>
              <a:rPr lang="en-US" b="1" dirty="0">
                <a:effectLst>
                  <a:outerShdw blurRad="38100" dist="38100" dir="2700000" algn="tl">
                    <a:srgbClr val="000000">
                      <a:alpha val="43137"/>
                    </a:srgbClr>
                  </a:outerShdw>
                </a:effectLst>
                <a:latin typeface="Garamond" pitchFamily="18" charset="0"/>
              </a:rPr>
              <a:t>THE INTRODUCTION AND SUPPORT OF RESEARCH PROJECTS AS PART OF THE FUTURE ROLE OF THE RCARO</a:t>
            </a:r>
            <a:endParaRPr lang="en-GB" dirty="0">
              <a:effectLst>
                <a:outerShdw blurRad="38100" dist="38100" dir="2700000" algn="tl">
                  <a:srgbClr val="000000">
                    <a:alpha val="43137"/>
                  </a:srgbClr>
                </a:outerShdw>
              </a:effectLst>
              <a:latin typeface="Garamond" pitchFamily="18" charset="0"/>
            </a:endParaRPr>
          </a:p>
        </p:txBody>
      </p:sp>
      <p:sp>
        <p:nvSpPr>
          <p:cNvPr id="5" name="Subtitle 4"/>
          <p:cNvSpPr>
            <a:spLocks noGrp="1"/>
          </p:cNvSpPr>
          <p:nvPr>
            <p:ph type="subTitle" idx="1"/>
          </p:nvPr>
        </p:nvSpPr>
        <p:spPr>
          <a:xfrm>
            <a:off x="1331640" y="4509120"/>
            <a:ext cx="6400800" cy="1752600"/>
          </a:xfrm>
        </p:spPr>
        <p:txBody>
          <a:bodyPr/>
          <a:lstStyle/>
          <a:p>
            <a:r>
              <a:rPr lang="en-AU" b="1" dirty="0" smtClean="0">
                <a:solidFill>
                  <a:schemeClr val="tx1"/>
                </a:solidFill>
                <a:effectLst>
                  <a:outerShdw blurRad="38100" dist="38100" dir="2700000" algn="tl">
                    <a:srgbClr val="000000">
                      <a:alpha val="43137"/>
                    </a:srgbClr>
                  </a:outerShdw>
                </a:effectLst>
                <a:latin typeface="Garamond" pitchFamily="18" charset="0"/>
              </a:rPr>
              <a:t>Dr </a:t>
            </a:r>
            <a:r>
              <a:rPr lang="en-AU" b="1" dirty="0" err="1" smtClean="0">
                <a:solidFill>
                  <a:schemeClr val="tx1"/>
                </a:solidFill>
                <a:effectLst>
                  <a:outerShdw blurRad="38100" dist="38100" dir="2700000" algn="tl">
                    <a:srgbClr val="000000">
                      <a:alpha val="43137"/>
                    </a:srgbClr>
                  </a:outerShdw>
                </a:effectLst>
                <a:latin typeface="Garamond" pitchFamily="18" charset="0"/>
              </a:rPr>
              <a:t>Waqar</a:t>
            </a:r>
            <a:r>
              <a:rPr lang="en-AU" b="1" dirty="0" smtClean="0">
                <a:solidFill>
                  <a:schemeClr val="tx1"/>
                </a:solidFill>
                <a:effectLst>
                  <a:outerShdw blurRad="38100" dist="38100" dir="2700000" algn="tl">
                    <a:srgbClr val="000000">
                      <a:alpha val="43137"/>
                    </a:srgbClr>
                  </a:outerShdw>
                </a:effectLst>
                <a:latin typeface="Garamond" pitchFamily="18" charset="0"/>
              </a:rPr>
              <a:t> Ahmad</a:t>
            </a:r>
          </a:p>
          <a:p>
            <a:r>
              <a:rPr lang="en-AU" b="1" dirty="0" smtClean="0">
                <a:solidFill>
                  <a:schemeClr val="tx1"/>
                </a:solidFill>
                <a:effectLst>
                  <a:outerShdw blurRad="38100" dist="38100" dir="2700000" algn="tl">
                    <a:srgbClr val="000000">
                      <a:alpha val="43137"/>
                    </a:srgbClr>
                  </a:outerShdw>
                </a:effectLst>
                <a:latin typeface="Garamond" pitchFamily="18" charset="0"/>
              </a:rPr>
              <a:t>Dr John Easey</a:t>
            </a:r>
          </a:p>
          <a:p>
            <a:endParaRPr lang="en-GB"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n-US" sz="4000" b="1" dirty="0">
                <a:effectLst>
                  <a:outerShdw blurRad="38100" dist="38100" dir="2700000" algn="tl">
                    <a:srgbClr val="000000">
                      <a:alpha val="43137"/>
                    </a:srgbClr>
                  </a:outerShdw>
                </a:effectLst>
                <a:latin typeface="Garamond" pitchFamily="18" charset="0"/>
              </a:rPr>
              <a:t>Proposing a </a:t>
            </a:r>
            <a:r>
              <a:rPr lang="en-US" sz="4000" b="1" dirty="0" smtClean="0">
                <a:effectLst>
                  <a:outerShdw blurRad="38100" dist="38100" dir="2700000" algn="tl">
                    <a:srgbClr val="000000">
                      <a:alpha val="43137"/>
                    </a:srgbClr>
                  </a:outerShdw>
                </a:effectLst>
                <a:latin typeface="Garamond" pitchFamily="18" charset="0"/>
              </a:rPr>
              <a:t>CRP</a:t>
            </a:r>
            <a:r>
              <a:rPr lang="en-GB" b="1" dirty="0"/>
              <a:t/>
            </a:r>
            <a:br>
              <a:rPr lang="en-GB" b="1" dirty="0"/>
            </a:br>
            <a:endParaRPr lang="en-GB" dirty="0"/>
          </a:p>
        </p:txBody>
      </p:sp>
      <p:sp>
        <p:nvSpPr>
          <p:cNvPr id="3" name="Content Placeholder 2"/>
          <p:cNvSpPr>
            <a:spLocks noGrp="1"/>
          </p:cNvSpPr>
          <p:nvPr>
            <p:ph idx="1"/>
          </p:nvPr>
        </p:nvSpPr>
        <p:spPr/>
        <p:txBody>
          <a:bodyPr>
            <a:normAutofit lnSpcReduction="10000"/>
          </a:bodyPr>
          <a:lstStyle/>
          <a:p>
            <a:r>
              <a:rPr lang="en-GB" b="1" dirty="0">
                <a:effectLst>
                  <a:outerShdw blurRad="38100" dist="38100" dir="2700000" algn="tl">
                    <a:srgbClr val="000000">
                      <a:alpha val="43137"/>
                    </a:srgbClr>
                  </a:outerShdw>
                </a:effectLst>
                <a:latin typeface="Garamond" pitchFamily="18" charset="0"/>
              </a:rPr>
              <a:t>All proposals for </a:t>
            </a:r>
            <a:r>
              <a:rPr lang="en-GB" b="1" dirty="0" smtClean="0">
                <a:effectLst>
                  <a:outerShdw blurRad="38100" dist="38100" dir="2700000" algn="tl">
                    <a:srgbClr val="000000">
                      <a:alpha val="43137"/>
                    </a:srgbClr>
                  </a:outerShdw>
                </a:effectLst>
                <a:latin typeface="Garamond" pitchFamily="18" charset="0"/>
              </a:rPr>
              <a:t>RCA </a:t>
            </a:r>
            <a:r>
              <a:rPr lang="en-GB" b="1" dirty="0">
                <a:effectLst>
                  <a:outerShdw blurRad="38100" dist="38100" dir="2700000" algn="tl">
                    <a:srgbClr val="000000">
                      <a:alpha val="43137"/>
                    </a:srgbClr>
                  </a:outerShdw>
                </a:effectLst>
                <a:latin typeface="Garamond" pitchFamily="18" charset="0"/>
              </a:rPr>
              <a:t>CRPs should be tabled by a </a:t>
            </a:r>
            <a:r>
              <a:rPr lang="en-US" b="1" dirty="0">
                <a:effectLst>
                  <a:outerShdw blurRad="38100" dist="38100" dir="2700000" algn="tl">
                    <a:srgbClr val="000000">
                      <a:alpha val="43137"/>
                    </a:srgbClr>
                  </a:outerShdw>
                </a:effectLst>
                <a:latin typeface="Garamond" pitchFamily="18" charset="0"/>
              </a:rPr>
              <a:t>National Representative (</a:t>
            </a:r>
            <a:r>
              <a:rPr lang="en-GB" b="1" dirty="0">
                <a:effectLst>
                  <a:outerShdw blurRad="38100" dist="38100" dir="2700000" algn="tl">
                    <a:srgbClr val="000000">
                      <a:alpha val="43137"/>
                    </a:srgbClr>
                  </a:outerShdw>
                </a:effectLst>
                <a:latin typeface="Garamond" pitchFamily="18" charset="0"/>
              </a:rPr>
              <a:t>NR) </a:t>
            </a:r>
            <a:r>
              <a:rPr lang="en-US" b="1" dirty="0">
                <a:effectLst>
                  <a:outerShdw blurRad="38100" dist="38100" dir="2700000" algn="tl">
                    <a:srgbClr val="000000">
                      <a:alpha val="43137"/>
                    </a:srgbClr>
                  </a:outerShdw>
                </a:effectLst>
                <a:latin typeface="Garamond" pitchFamily="18" charset="0"/>
              </a:rPr>
              <a:t>or a group of National Representatives </a:t>
            </a:r>
            <a:r>
              <a:rPr lang="en-GB" b="1" dirty="0">
                <a:effectLst>
                  <a:outerShdw blurRad="38100" dist="38100" dir="2700000" algn="tl">
                    <a:srgbClr val="000000">
                      <a:alpha val="43137"/>
                    </a:srgbClr>
                  </a:outerShdw>
                </a:effectLst>
                <a:latin typeface="Garamond" pitchFamily="18" charset="0"/>
              </a:rPr>
              <a:t>at a Regional Meeting of the NRs (NRM</a:t>
            </a:r>
            <a:r>
              <a:rPr lang="en-GB" b="1" dirty="0" smtClean="0">
                <a:effectLst>
                  <a:outerShdw blurRad="38100" dist="38100" dir="2700000" algn="tl">
                    <a:srgbClr val="000000">
                      <a:alpha val="43137"/>
                    </a:srgbClr>
                  </a:outerShdw>
                </a:effectLst>
                <a:latin typeface="Garamond" pitchFamily="18" charset="0"/>
              </a:rPr>
              <a:t>).</a:t>
            </a:r>
          </a:p>
          <a:p>
            <a:r>
              <a:rPr lang="en-GB" b="1" dirty="0" smtClean="0">
                <a:effectLst>
                  <a:outerShdw blurRad="38100" dist="38100" dir="2700000" algn="tl">
                    <a:srgbClr val="000000">
                      <a:alpha val="43137"/>
                    </a:srgbClr>
                  </a:outerShdw>
                </a:effectLst>
                <a:latin typeface="Garamond" pitchFamily="18" charset="0"/>
              </a:rPr>
              <a:t>If </a:t>
            </a:r>
            <a:r>
              <a:rPr lang="en-GB" b="1" dirty="0">
                <a:effectLst>
                  <a:outerShdw blurRad="38100" dist="38100" dir="2700000" algn="tl">
                    <a:srgbClr val="000000">
                      <a:alpha val="43137"/>
                    </a:srgbClr>
                  </a:outerShdw>
                </a:effectLst>
                <a:latin typeface="Garamond" pitchFamily="18" charset="0"/>
              </a:rPr>
              <a:t>recommended </a:t>
            </a:r>
            <a:r>
              <a:rPr lang="en-GB" b="1" dirty="0" smtClean="0">
                <a:effectLst>
                  <a:outerShdw blurRad="38100" dist="38100" dir="2700000" algn="tl">
                    <a:srgbClr val="000000">
                      <a:alpha val="43137"/>
                    </a:srgbClr>
                  </a:outerShdw>
                </a:effectLst>
                <a:latin typeface="Garamond" pitchFamily="18" charset="0"/>
              </a:rPr>
              <a:t>by </a:t>
            </a:r>
            <a:r>
              <a:rPr lang="en-GB" b="1" dirty="0">
                <a:effectLst>
                  <a:outerShdw blurRad="38100" dist="38100" dir="2700000" algn="tl">
                    <a:srgbClr val="000000">
                      <a:alpha val="43137"/>
                    </a:srgbClr>
                  </a:outerShdw>
                </a:effectLst>
                <a:latin typeface="Garamond" pitchFamily="18" charset="0"/>
              </a:rPr>
              <a:t>the NRM </a:t>
            </a:r>
            <a:r>
              <a:rPr lang="en-GB" b="1" dirty="0" smtClean="0">
                <a:effectLst>
                  <a:outerShdw blurRad="38100" dist="38100" dir="2700000" algn="tl">
                    <a:srgbClr val="000000">
                      <a:alpha val="43137"/>
                    </a:srgbClr>
                  </a:outerShdw>
                </a:effectLst>
                <a:latin typeface="Garamond" pitchFamily="18" charset="0"/>
              </a:rPr>
              <a:t>as </a:t>
            </a:r>
            <a:r>
              <a:rPr lang="en-GB" b="1" dirty="0">
                <a:effectLst>
                  <a:outerShdw blurRad="38100" dist="38100" dir="2700000" algn="tl">
                    <a:srgbClr val="000000">
                      <a:alpha val="43137"/>
                    </a:srgbClr>
                  </a:outerShdw>
                </a:effectLst>
                <a:latin typeface="Garamond" pitchFamily="18" charset="0"/>
              </a:rPr>
              <a:t>a potential CRP, </a:t>
            </a:r>
            <a:r>
              <a:rPr lang="en-GB" b="1" dirty="0" smtClean="0">
                <a:effectLst>
                  <a:outerShdw blurRad="38100" dist="38100" dir="2700000" algn="tl">
                    <a:srgbClr val="000000">
                      <a:alpha val="43137"/>
                    </a:srgbClr>
                  </a:outerShdw>
                </a:effectLst>
                <a:latin typeface="Garamond" pitchFamily="18" charset="0"/>
              </a:rPr>
              <a:t>proposals would </a:t>
            </a:r>
            <a:r>
              <a:rPr lang="en-GB" b="1" dirty="0">
                <a:effectLst>
                  <a:outerShdw blurRad="38100" dist="38100" dir="2700000" algn="tl">
                    <a:srgbClr val="000000">
                      <a:alpha val="43137"/>
                    </a:srgbClr>
                  </a:outerShdw>
                </a:effectLst>
                <a:latin typeface="Garamond" pitchFamily="18" charset="0"/>
              </a:rPr>
              <a:t>be forwarded to the Director RCARO for evaluation through an appropriately constituted Research Review </a:t>
            </a:r>
            <a:r>
              <a:rPr lang="en-GB" b="1" dirty="0" smtClean="0">
                <a:effectLst>
                  <a:outerShdw blurRad="38100" dist="38100" dir="2700000" algn="tl">
                    <a:srgbClr val="000000">
                      <a:alpha val="43137"/>
                    </a:srgbClr>
                  </a:outerShdw>
                </a:effectLst>
                <a:latin typeface="Garamond" pitchFamily="18" charset="0"/>
              </a:rPr>
              <a:t>Committee (RRC).  </a:t>
            </a:r>
            <a:endParaRPr lang="en-GB" b="1" dirty="0">
              <a:effectLst>
                <a:outerShdw blurRad="38100" dist="38100" dir="2700000" algn="tl">
                  <a:srgbClr val="000000">
                    <a:alpha val="43137"/>
                  </a:srgbClr>
                </a:outerShdw>
              </a:effectLst>
              <a:latin typeface="Garamond" pitchFamily="18" charset="0"/>
            </a:endParaRP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normAutofit fontScale="90000"/>
          </a:bodyPr>
          <a:lstStyle/>
          <a:p>
            <a:r>
              <a:rPr lang="en-GB" sz="4000" b="1" dirty="0" smtClean="0">
                <a:effectLst>
                  <a:outerShdw blurRad="38100" dist="38100" dir="2700000" algn="tl">
                    <a:srgbClr val="000000">
                      <a:alpha val="43137"/>
                    </a:srgbClr>
                  </a:outerShdw>
                </a:effectLst>
                <a:latin typeface="Garamond" pitchFamily="18" charset="0"/>
              </a:rPr>
              <a:t>Research </a:t>
            </a:r>
            <a:r>
              <a:rPr lang="en-GB" sz="4000" b="1" dirty="0">
                <a:effectLst>
                  <a:outerShdw blurRad="38100" dist="38100" dir="2700000" algn="tl">
                    <a:srgbClr val="000000">
                      <a:alpha val="43137"/>
                    </a:srgbClr>
                  </a:outerShdw>
                </a:effectLst>
                <a:latin typeface="Garamond" pitchFamily="18" charset="0"/>
              </a:rPr>
              <a:t>Review Committee (RRC)</a:t>
            </a:r>
            <a:br>
              <a:rPr lang="en-GB" sz="4000" b="1" dirty="0">
                <a:effectLst>
                  <a:outerShdw blurRad="38100" dist="38100" dir="2700000" algn="tl">
                    <a:srgbClr val="000000">
                      <a:alpha val="43137"/>
                    </a:srgbClr>
                  </a:outerShdw>
                </a:effectLst>
                <a:latin typeface="Garamond" pitchFamily="18" charset="0"/>
              </a:rPr>
            </a:br>
            <a:endParaRPr lang="en-GB" sz="4000"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a:xfrm>
            <a:off x="457200" y="1600200"/>
            <a:ext cx="8229600" cy="4997152"/>
          </a:xfrm>
        </p:spPr>
        <p:txBody>
          <a:bodyPr>
            <a:normAutofit fontScale="85000" lnSpcReduction="20000"/>
          </a:bodyPr>
          <a:lstStyle/>
          <a:p>
            <a:pPr>
              <a:buNone/>
            </a:pPr>
            <a:r>
              <a:rPr lang="en-GB" sz="3000" b="1" dirty="0" smtClean="0">
                <a:effectLst>
                  <a:outerShdw blurRad="38100" dist="38100" dir="2700000" algn="tl">
                    <a:srgbClr val="000000">
                      <a:alpha val="43137"/>
                    </a:srgbClr>
                  </a:outerShdw>
                </a:effectLst>
                <a:latin typeface="Garamond" pitchFamily="18" charset="0"/>
              </a:rPr>
              <a:t>   The </a:t>
            </a:r>
            <a:r>
              <a:rPr lang="en-GB" sz="3000" b="1" dirty="0">
                <a:effectLst>
                  <a:outerShdw blurRad="38100" dist="38100" dir="2700000" algn="tl">
                    <a:srgbClr val="000000">
                      <a:alpha val="43137"/>
                    </a:srgbClr>
                  </a:outerShdw>
                </a:effectLst>
                <a:latin typeface="Garamond" pitchFamily="18" charset="0"/>
              </a:rPr>
              <a:t>RCARO would establish a Research Review Committee (RRC</a:t>
            </a:r>
            <a:r>
              <a:rPr lang="en-GB" sz="3000" b="1" dirty="0" smtClean="0">
                <a:effectLst>
                  <a:outerShdw blurRad="38100" dist="38100" dir="2700000" algn="tl">
                    <a:srgbClr val="000000">
                      <a:alpha val="43137"/>
                    </a:srgbClr>
                  </a:outerShdw>
                </a:effectLst>
                <a:latin typeface="Garamond" pitchFamily="18" charset="0"/>
              </a:rPr>
              <a:t>) </a:t>
            </a:r>
            <a:r>
              <a:rPr lang="en-GB" sz="3000" b="1" dirty="0" smtClean="0">
                <a:effectLst>
                  <a:outerShdw blurRad="38100" dist="38100" dir="2700000" algn="tl">
                    <a:srgbClr val="000000">
                      <a:alpha val="43137"/>
                    </a:srgbClr>
                  </a:outerShdw>
                </a:effectLst>
                <a:latin typeface="Garamond" pitchFamily="18" charset="0"/>
              </a:rPr>
              <a:t>to:</a:t>
            </a:r>
          </a:p>
          <a:p>
            <a:r>
              <a:rPr lang="en-GB" sz="3000" b="1" dirty="0" smtClean="0">
                <a:effectLst>
                  <a:outerShdw blurRad="38100" dist="38100" dir="2700000" algn="tl">
                    <a:srgbClr val="000000">
                      <a:alpha val="43137"/>
                    </a:srgbClr>
                  </a:outerShdw>
                </a:effectLst>
                <a:latin typeface="Garamond" pitchFamily="18" charset="0"/>
              </a:rPr>
              <a:t>review </a:t>
            </a:r>
            <a:r>
              <a:rPr lang="en-GB" sz="3000" b="1" dirty="0" smtClean="0">
                <a:effectLst>
                  <a:outerShdw blurRad="38100" dist="38100" dir="2700000" algn="tl">
                    <a:srgbClr val="000000">
                      <a:alpha val="43137"/>
                    </a:srgbClr>
                  </a:outerShdw>
                </a:effectLst>
                <a:latin typeface="Garamond" pitchFamily="18" charset="0"/>
              </a:rPr>
              <a:t>proposals to establish a CRP and report their findings to the </a:t>
            </a:r>
            <a:r>
              <a:rPr lang="en-GB" sz="3000" b="1" dirty="0" smtClean="0">
                <a:effectLst>
                  <a:outerShdw blurRad="38100" dist="38100" dir="2700000" algn="tl">
                    <a:srgbClr val="000000">
                      <a:alpha val="43137"/>
                    </a:srgbClr>
                  </a:outerShdw>
                </a:effectLst>
                <a:latin typeface="Garamond" pitchFamily="18" charset="0"/>
              </a:rPr>
              <a:t>NRs; and,</a:t>
            </a:r>
          </a:p>
          <a:p>
            <a:r>
              <a:rPr lang="en-GB" sz="3000" b="1" dirty="0" smtClean="0">
                <a:effectLst>
                  <a:outerShdw blurRad="38100" dist="38100" dir="2700000" algn="tl">
                    <a:srgbClr val="000000">
                      <a:alpha val="43137"/>
                    </a:srgbClr>
                  </a:outerShdw>
                </a:effectLst>
                <a:latin typeface="Garamond" pitchFamily="18" charset="0"/>
              </a:rPr>
              <a:t>support the implementation of the implementation of the CRP through:</a:t>
            </a:r>
            <a:endParaRPr lang="en-GB" sz="3000" b="1" dirty="0" smtClean="0">
              <a:effectLst>
                <a:outerShdw blurRad="38100" dist="38100" dir="2700000" algn="tl">
                  <a:srgbClr val="000000">
                    <a:alpha val="43137"/>
                  </a:srgbClr>
                </a:outerShdw>
              </a:effectLst>
              <a:latin typeface="Garamond" pitchFamily="18" charset="0"/>
            </a:endParaRPr>
          </a:p>
          <a:p>
            <a:pPr marL="702000" lvl="0">
              <a:buFont typeface="Wingdings" panose="05000000000000000000" pitchFamily="2" charset="2"/>
              <a:buChar char="Ø"/>
            </a:pPr>
            <a:r>
              <a:rPr lang="en-GB" sz="2800" b="1" dirty="0" smtClean="0">
                <a:effectLst>
                  <a:outerShdw blurRad="38100" dist="38100" dir="2700000" algn="tl">
                    <a:srgbClr val="000000">
                      <a:alpha val="43137"/>
                    </a:srgbClr>
                  </a:outerShdw>
                </a:effectLst>
                <a:latin typeface="Garamond" pitchFamily="18" charset="0"/>
              </a:rPr>
              <a:t>review of </a:t>
            </a:r>
            <a:r>
              <a:rPr lang="en-GB" sz="2800" b="1" dirty="0">
                <a:effectLst>
                  <a:outerShdw blurRad="38100" dist="38100" dir="2700000" algn="tl">
                    <a:srgbClr val="000000">
                      <a:alpha val="43137"/>
                    </a:srgbClr>
                  </a:outerShdw>
                </a:effectLst>
                <a:latin typeface="Garamond" pitchFamily="18" charset="0"/>
              </a:rPr>
              <a:t>the CRP </a:t>
            </a:r>
            <a:r>
              <a:rPr lang="en-GB" sz="2800" b="1" dirty="0" smtClean="0">
                <a:effectLst>
                  <a:outerShdw blurRad="38100" dist="38100" dir="2700000" algn="tl">
                    <a:srgbClr val="000000">
                      <a:alpha val="43137"/>
                    </a:srgbClr>
                  </a:outerShdw>
                </a:effectLst>
                <a:latin typeface="Garamond" pitchFamily="18" charset="0"/>
              </a:rPr>
              <a:t>members’ </a:t>
            </a:r>
            <a:r>
              <a:rPr lang="en-GB" sz="2800" b="1" dirty="0">
                <a:effectLst>
                  <a:outerShdw blurRad="38100" dist="38100" dir="2700000" algn="tl">
                    <a:srgbClr val="000000">
                      <a:alpha val="43137"/>
                    </a:srgbClr>
                  </a:outerShdw>
                </a:effectLst>
                <a:latin typeface="Garamond" pitchFamily="18" charset="0"/>
              </a:rPr>
              <a:t>annual </a:t>
            </a:r>
            <a:r>
              <a:rPr lang="en-GB" sz="2800" b="1" dirty="0" smtClean="0">
                <a:effectLst>
                  <a:outerShdw blurRad="38100" dist="38100" dir="2700000" algn="tl">
                    <a:srgbClr val="000000">
                      <a:alpha val="43137"/>
                    </a:srgbClr>
                  </a:outerShdw>
                </a:effectLst>
                <a:latin typeface="Garamond" pitchFamily="18" charset="0"/>
              </a:rPr>
              <a:t>reports; </a:t>
            </a:r>
          </a:p>
          <a:p>
            <a:pPr marL="702000" lvl="0">
              <a:buFont typeface="Wingdings" panose="05000000000000000000" pitchFamily="2" charset="2"/>
              <a:buChar char="Ø"/>
            </a:pPr>
            <a:r>
              <a:rPr lang="en-GB" sz="2800" b="1" dirty="0" smtClean="0">
                <a:effectLst>
                  <a:outerShdw blurRad="38100" dist="38100" dir="2700000" algn="tl">
                    <a:srgbClr val="000000">
                      <a:alpha val="43137"/>
                    </a:srgbClr>
                  </a:outerShdw>
                </a:effectLst>
                <a:latin typeface="Garamond" pitchFamily="18" charset="0"/>
              </a:rPr>
              <a:t>review </a:t>
            </a:r>
            <a:r>
              <a:rPr lang="en-GB" sz="2800" b="1" dirty="0">
                <a:effectLst>
                  <a:outerShdw blurRad="38100" dist="38100" dir="2700000" algn="tl">
                    <a:srgbClr val="000000">
                      <a:alpha val="43137"/>
                    </a:srgbClr>
                  </a:outerShdw>
                </a:effectLst>
                <a:latin typeface="Garamond" pitchFamily="18" charset="0"/>
              </a:rPr>
              <a:t>the reports of the Research Coordination Meetings (RCMs</a:t>
            </a:r>
            <a:r>
              <a:rPr lang="en-GB" sz="2800" b="1" dirty="0" smtClean="0">
                <a:effectLst>
                  <a:outerShdw blurRad="38100" dist="38100" dir="2700000" algn="tl">
                    <a:srgbClr val="000000">
                      <a:alpha val="43137"/>
                    </a:srgbClr>
                  </a:outerShdw>
                </a:effectLst>
                <a:latin typeface="Garamond" pitchFamily="18" charset="0"/>
              </a:rPr>
              <a:t>);</a:t>
            </a:r>
          </a:p>
          <a:p>
            <a:pPr marL="702000" lvl="0">
              <a:buFont typeface="Wingdings" panose="05000000000000000000" pitchFamily="2" charset="2"/>
              <a:buChar char="Ø"/>
            </a:pPr>
            <a:r>
              <a:rPr lang="en-GB" sz="2800" b="1" dirty="0" smtClean="0">
                <a:effectLst>
                  <a:outerShdw blurRad="38100" dist="38100" dir="2700000" algn="tl">
                    <a:srgbClr val="000000">
                      <a:alpha val="43137"/>
                    </a:srgbClr>
                  </a:outerShdw>
                </a:effectLst>
                <a:latin typeface="Garamond" pitchFamily="18" charset="0"/>
              </a:rPr>
              <a:t>advice </a:t>
            </a:r>
            <a:r>
              <a:rPr lang="en-GB" sz="2800" b="1" dirty="0">
                <a:effectLst>
                  <a:outerShdw blurRad="38100" dist="38100" dir="2700000" algn="tl">
                    <a:srgbClr val="000000">
                      <a:alpha val="43137"/>
                    </a:srgbClr>
                  </a:outerShdw>
                </a:effectLst>
                <a:latin typeface="Garamond" pitchFamily="18" charset="0"/>
              </a:rPr>
              <a:t>the RCARO on any </a:t>
            </a:r>
            <a:r>
              <a:rPr lang="en-GB" sz="2800" b="1" dirty="0" smtClean="0">
                <a:effectLst>
                  <a:outerShdw blurRad="38100" dist="38100" dir="2700000" algn="tl">
                    <a:srgbClr val="000000">
                      <a:alpha val="43137"/>
                    </a:srgbClr>
                  </a:outerShdw>
                </a:effectLst>
                <a:latin typeface="Garamond" pitchFamily="18" charset="0"/>
              </a:rPr>
              <a:t>implementation </a:t>
            </a:r>
            <a:r>
              <a:rPr lang="en-GB" sz="2800" b="1" dirty="0">
                <a:effectLst>
                  <a:outerShdw blurRad="38100" dist="38100" dir="2700000" algn="tl">
                    <a:srgbClr val="000000">
                      <a:alpha val="43137"/>
                    </a:srgbClr>
                  </a:outerShdw>
                </a:effectLst>
                <a:latin typeface="Garamond" pitchFamily="18" charset="0"/>
              </a:rPr>
              <a:t>matters; and,</a:t>
            </a:r>
          </a:p>
          <a:p>
            <a:pPr marL="702000" lvl="0">
              <a:buFont typeface="Wingdings" panose="05000000000000000000" pitchFamily="2" charset="2"/>
              <a:buChar char="Ø"/>
            </a:pPr>
            <a:r>
              <a:rPr lang="en-GB" sz="2800" b="1" dirty="0" smtClean="0">
                <a:effectLst>
                  <a:outerShdw blurRad="38100" dist="38100" dir="2700000" algn="tl">
                    <a:srgbClr val="000000">
                      <a:alpha val="43137"/>
                    </a:srgbClr>
                  </a:outerShdw>
                </a:effectLst>
                <a:latin typeface="Garamond" pitchFamily="18" charset="0"/>
              </a:rPr>
              <a:t>provision of such </a:t>
            </a:r>
            <a:r>
              <a:rPr lang="en-GB" sz="2800" b="1" dirty="0">
                <a:effectLst>
                  <a:outerShdw blurRad="38100" dist="38100" dir="2700000" algn="tl">
                    <a:srgbClr val="000000">
                      <a:alpha val="43137"/>
                    </a:srgbClr>
                  </a:outerShdw>
                </a:effectLst>
                <a:latin typeface="Garamond" pitchFamily="18" charset="0"/>
              </a:rPr>
              <a:t>advisory tasks as required by the RCARO to support the RCA CRAs Programme. </a:t>
            </a:r>
          </a:p>
          <a:p>
            <a:endParaRPr lang="en-GB" sz="3000" b="1" dirty="0" smtClean="0">
              <a:effectLst>
                <a:outerShdw blurRad="38100" dist="38100" dir="2700000" algn="tl">
                  <a:srgbClr val="000000">
                    <a:alpha val="43137"/>
                  </a:srgbClr>
                </a:outerShdw>
              </a:effectLst>
              <a:latin typeface="Garamond" pitchFamily="18" charset="0"/>
            </a:endParaRPr>
          </a:p>
          <a:p>
            <a:pPr>
              <a:buNone/>
            </a:pPr>
            <a:r>
              <a:rPr lang="en-GB" sz="3000" b="1" dirty="0" smtClean="0">
                <a:effectLst>
                  <a:outerShdw blurRad="38100" dist="38100" dir="2700000" algn="tl">
                    <a:srgbClr val="000000">
                      <a:alpha val="43137"/>
                    </a:srgbClr>
                  </a:outerShdw>
                </a:effectLst>
                <a:latin typeface="Garamond" pitchFamily="18" charset="0"/>
              </a:rPr>
              <a:t>   </a:t>
            </a:r>
            <a:endParaRPr lang="en-GB" sz="3000" b="1" dirty="0">
              <a:effectLst>
                <a:outerShdw blurRad="38100" dist="38100" dir="2700000" algn="tl">
                  <a:srgbClr val="000000">
                    <a:alpha val="43137"/>
                  </a:srgbClr>
                </a:outerShdw>
              </a:effectLst>
              <a:latin typeface="Garamond"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80728"/>
            <a:ext cx="8229600" cy="1143000"/>
          </a:xfrm>
        </p:spPr>
        <p:txBody>
          <a:bodyPr>
            <a:normAutofit fontScale="90000"/>
          </a:bodyPr>
          <a:lstStyle/>
          <a:p>
            <a:r>
              <a:rPr lang="en-GB" sz="4000" b="1" dirty="0" smtClean="0">
                <a:effectLst>
                  <a:outerShdw blurRad="38100" dist="38100" dir="2700000" algn="tl">
                    <a:srgbClr val="000000">
                      <a:alpha val="43137"/>
                    </a:srgbClr>
                  </a:outerShdw>
                </a:effectLst>
                <a:latin typeface="Garamond" pitchFamily="18" charset="0"/>
              </a:rPr>
              <a:t>Membership of the Research </a:t>
            </a:r>
            <a:r>
              <a:rPr lang="en-GB" sz="4000" b="1" dirty="0">
                <a:effectLst>
                  <a:outerShdw blurRad="38100" dist="38100" dir="2700000" algn="tl">
                    <a:srgbClr val="000000">
                      <a:alpha val="43137"/>
                    </a:srgbClr>
                  </a:outerShdw>
                </a:effectLst>
                <a:latin typeface="Garamond" pitchFamily="18" charset="0"/>
              </a:rPr>
              <a:t>Review Committee (RRC)</a:t>
            </a:r>
            <a:br>
              <a:rPr lang="en-GB" sz="4000" b="1" dirty="0">
                <a:effectLst>
                  <a:outerShdw blurRad="38100" dist="38100" dir="2700000" algn="tl">
                    <a:srgbClr val="000000">
                      <a:alpha val="43137"/>
                    </a:srgbClr>
                  </a:outerShdw>
                </a:effectLst>
                <a:latin typeface="Garamond" pitchFamily="18" charset="0"/>
              </a:rPr>
            </a:br>
            <a:endParaRPr lang="en-GB" sz="4000"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a:xfrm>
            <a:off x="683568" y="2332037"/>
            <a:ext cx="8229600" cy="4525963"/>
          </a:xfrm>
        </p:spPr>
        <p:txBody>
          <a:bodyPr>
            <a:normAutofit/>
          </a:bodyPr>
          <a:lstStyle/>
          <a:p>
            <a:pPr>
              <a:buNone/>
            </a:pPr>
            <a:r>
              <a:rPr lang="en-GB" sz="3000" b="1" dirty="0" smtClean="0">
                <a:effectLst>
                  <a:outerShdw blurRad="38100" dist="38100" dir="2700000" algn="tl">
                    <a:srgbClr val="000000">
                      <a:alpha val="43137"/>
                    </a:srgbClr>
                  </a:outerShdw>
                </a:effectLst>
                <a:latin typeface="Garamond" pitchFamily="18" charset="0"/>
              </a:rPr>
              <a:t>Membership of the RRC should </a:t>
            </a:r>
            <a:r>
              <a:rPr lang="en-GB" sz="3000" b="1" dirty="0">
                <a:effectLst>
                  <a:outerShdw blurRad="38100" dist="38100" dir="2700000" algn="tl">
                    <a:srgbClr val="000000">
                      <a:alpha val="43137"/>
                    </a:srgbClr>
                  </a:outerShdw>
                </a:effectLst>
                <a:latin typeface="Garamond" pitchFamily="18" charset="0"/>
              </a:rPr>
              <a:t>include: </a:t>
            </a:r>
            <a:endParaRPr lang="en-GB" sz="3000" b="1" dirty="0" smtClean="0">
              <a:effectLst>
                <a:outerShdw blurRad="38100" dist="38100" dir="2700000" algn="tl">
                  <a:srgbClr val="000000">
                    <a:alpha val="43137"/>
                  </a:srgbClr>
                </a:outerShdw>
              </a:effectLst>
              <a:latin typeface="Garamond" pitchFamily="18" charset="0"/>
            </a:endParaRPr>
          </a:p>
          <a:p>
            <a:r>
              <a:rPr lang="en-GB" sz="3000" b="1" dirty="0" smtClean="0">
                <a:effectLst>
                  <a:outerShdw blurRad="38100" dist="38100" dir="2700000" algn="tl">
                    <a:srgbClr val="000000">
                      <a:alpha val="43137"/>
                    </a:srgbClr>
                  </a:outerShdw>
                </a:effectLst>
                <a:latin typeface="Garamond" pitchFamily="18" charset="0"/>
              </a:rPr>
              <a:t>experts </a:t>
            </a:r>
            <a:r>
              <a:rPr lang="en-GB" sz="3000" b="1" dirty="0">
                <a:effectLst>
                  <a:outerShdw blurRad="38100" dist="38100" dir="2700000" algn="tl">
                    <a:srgbClr val="000000">
                      <a:alpha val="43137"/>
                    </a:srgbClr>
                  </a:outerShdw>
                </a:effectLst>
                <a:latin typeface="Garamond" pitchFamily="18" charset="0"/>
              </a:rPr>
              <a:t>in the research fields relevant to a CRP proposal, or already a part of an active CRP</a:t>
            </a:r>
            <a:r>
              <a:rPr lang="en-GB" sz="3000" b="1" dirty="0" smtClean="0">
                <a:effectLst>
                  <a:outerShdw blurRad="38100" dist="38100" dir="2700000" algn="tl">
                    <a:srgbClr val="000000">
                      <a:alpha val="43137"/>
                    </a:srgbClr>
                  </a:outerShdw>
                </a:effectLst>
                <a:latin typeface="Garamond" pitchFamily="18" charset="0"/>
              </a:rPr>
              <a:t>;</a:t>
            </a:r>
          </a:p>
          <a:p>
            <a:r>
              <a:rPr lang="en-GB" sz="3000" b="1" dirty="0" smtClean="0">
                <a:effectLst>
                  <a:outerShdw blurRad="38100" dist="38100" dir="2700000" algn="tl">
                    <a:srgbClr val="000000">
                      <a:alpha val="43137"/>
                    </a:srgbClr>
                  </a:outerShdw>
                </a:effectLst>
                <a:latin typeface="Garamond" pitchFamily="18" charset="0"/>
              </a:rPr>
              <a:t>the </a:t>
            </a:r>
            <a:r>
              <a:rPr lang="en-GB" sz="3000" b="1" dirty="0">
                <a:effectLst>
                  <a:outerShdw blurRad="38100" dist="38100" dir="2700000" algn="tl">
                    <a:srgbClr val="000000">
                      <a:alpha val="43137"/>
                    </a:srgbClr>
                  </a:outerShdw>
                </a:effectLst>
                <a:latin typeface="Garamond" pitchFamily="18" charset="0"/>
              </a:rPr>
              <a:t>Chair RCA PAC; and </a:t>
            </a:r>
            <a:endParaRPr lang="en-GB" sz="3000" b="1" dirty="0" smtClean="0">
              <a:effectLst>
                <a:outerShdw blurRad="38100" dist="38100" dir="2700000" algn="tl">
                  <a:srgbClr val="000000">
                    <a:alpha val="43137"/>
                  </a:srgbClr>
                </a:outerShdw>
              </a:effectLst>
              <a:latin typeface="Garamond" pitchFamily="18" charset="0"/>
            </a:endParaRPr>
          </a:p>
          <a:p>
            <a:r>
              <a:rPr lang="en-GB" sz="3000" b="1" dirty="0" smtClean="0">
                <a:effectLst>
                  <a:outerShdw blurRad="38100" dist="38100" dir="2700000" algn="tl">
                    <a:srgbClr val="000000">
                      <a:alpha val="43137"/>
                    </a:srgbClr>
                  </a:outerShdw>
                </a:effectLst>
                <a:latin typeface="Garamond" pitchFamily="18" charset="0"/>
              </a:rPr>
              <a:t>a Representative </a:t>
            </a:r>
            <a:r>
              <a:rPr lang="en-GB" sz="3000" b="1" dirty="0">
                <a:effectLst>
                  <a:outerShdw blurRad="38100" dist="38100" dir="2700000" algn="tl">
                    <a:srgbClr val="000000">
                      <a:alpha val="43137"/>
                    </a:srgbClr>
                  </a:outerShdw>
                </a:effectLst>
                <a:latin typeface="Garamond" pitchFamily="18" charset="0"/>
              </a:rPr>
              <a:t>from the RCARO. </a:t>
            </a:r>
          </a:p>
        </p:txBody>
      </p:sp>
    </p:spTree>
    <p:extLst>
      <p:ext uri="{BB962C8B-B14F-4D97-AF65-F5344CB8AC3E}">
        <p14:creationId xmlns:p14="http://schemas.microsoft.com/office/powerpoint/2010/main" val="3064491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atinLnBrk="1"/>
            <a:r>
              <a:rPr lang="en-US" sz="3600" b="1" dirty="0" smtClean="0">
                <a:effectLst>
                  <a:outerShdw blurRad="38100" dist="38100" dir="2700000" algn="tl">
                    <a:srgbClr val="000000">
                      <a:alpha val="43137"/>
                    </a:srgbClr>
                  </a:outerShdw>
                </a:effectLst>
                <a:latin typeface="Garamond" pitchFamily="18" charset="0"/>
              </a:rPr>
              <a:t>Approval Process for a CRP Proposal</a:t>
            </a:r>
            <a:endParaRPr lang="en-GB" sz="3600" b="1"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p:txBody>
          <a:bodyPr>
            <a:noAutofit/>
          </a:bodyPr>
          <a:lstStyle/>
          <a:p>
            <a:pPr>
              <a:spcBef>
                <a:spcPts val="0"/>
              </a:spcBef>
            </a:pPr>
            <a:r>
              <a:rPr lang="en-GB" sz="2800" b="1" dirty="0" smtClean="0">
                <a:effectLst>
                  <a:outerShdw blurRad="38100" dist="38100" dir="2700000" algn="tl">
                    <a:srgbClr val="000000">
                      <a:alpha val="43137"/>
                    </a:srgbClr>
                  </a:outerShdw>
                </a:effectLst>
                <a:latin typeface="Garamond" pitchFamily="18" charset="0"/>
              </a:rPr>
              <a:t>NRs take advice from the RRC concerning the expected contribution of the proposed CRP to study of the stated regional theme, problem or need, as well as its fit in the overall focus of the RCA CRAs;  </a:t>
            </a:r>
          </a:p>
          <a:p>
            <a:pPr>
              <a:spcBef>
                <a:spcPts val="0"/>
              </a:spcBef>
            </a:pPr>
            <a:r>
              <a:rPr lang="en-GB" sz="2800" b="1" dirty="0" smtClean="0">
                <a:effectLst>
                  <a:outerShdw blurRad="38100" dist="38100" dir="2700000" algn="tl">
                    <a:srgbClr val="000000">
                      <a:alpha val="43137"/>
                    </a:srgbClr>
                  </a:outerShdw>
                </a:effectLst>
                <a:latin typeface="Garamond" pitchFamily="18" charset="0"/>
              </a:rPr>
              <a:t>NRs also take account of advice from the RCARO concerning the availability of funds;</a:t>
            </a:r>
          </a:p>
          <a:p>
            <a:pPr>
              <a:spcBef>
                <a:spcPts val="0"/>
              </a:spcBef>
            </a:pPr>
            <a:r>
              <a:rPr lang="en-GB" sz="2800" b="1" dirty="0" smtClean="0">
                <a:effectLst>
                  <a:outerShdw blurRad="38100" dist="38100" dir="2700000" algn="tl">
                    <a:srgbClr val="000000">
                      <a:alpha val="43137"/>
                    </a:srgbClr>
                  </a:outerShdw>
                </a:effectLst>
                <a:latin typeface="Garamond" pitchFamily="18" charset="0"/>
              </a:rPr>
              <a:t> If the NRs decided to proceed with the CRP, the GPs are then requested to prepare proposals using </a:t>
            </a:r>
            <a:r>
              <a:rPr lang="en-GB" sz="2800" b="1" dirty="0" smtClean="0">
                <a:effectLst>
                  <a:outerShdw blurRad="38100" dist="38100" dir="2700000" algn="tl">
                    <a:srgbClr val="000000">
                      <a:alpha val="43137"/>
                    </a:srgbClr>
                  </a:outerShdw>
                </a:effectLst>
                <a:latin typeface="Garamond" pitchFamily="18" charset="0"/>
              </a:rPr>
              <a:t>the appropriate template for either a Research Contract or a Research Agreement. </a:t>
            </a:r>
            <a:endParaRPr lang="en-GB" sz="2800" b="1" dirty="0">
              <a:effectLst>
                <a:outerShdw blurRad="38100" dist="38100" dir="2700000" algn="tl">
                  <a:srgbClr val="000000">
                    <a:alpha val="43137"/>
                  </a:srgbClr>
                </a:outerShdw>
              </a:effectLst>
              <a:latin typeface="Garamond"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1143000"/>
          </a:xfrm>
        </p:spPr>
        <p:txBody>
          <a:bodyPr>
            <a:normAutofit fontScale="90000"/>
          </a:bodyPr>
          <a:lstStyle/>
          <a:p>
            <a:r>
              <a:rPr lang="en-US" sz="4000" b="1" dirty="0" smtClean="0">
                <a:effectLst>
                  <a:outerShdw blurRad="38100" dist="38100" dir="2700000" algn="tl">
                    <a:srgbClr val="000000">
                      <a:alpha val="43137"/>
                    </a:srgbClr>
                  </a:outerShdw>
                </a:effectLst>
                <a:latin typeface="Garamond" pitchFamily="18" charset="0"/>
              </a:rPr>
              <a:t>Preparative GP Actions Related to Potential Participation in a CRP</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effectLst>
                  <a:outerShdw blurRad="38100" dist="38100" dir="2700000" algn="tl">
                    <a:srgbClr val="000000">
                      <a:alpha val="43137"/>
                    </a:srgbClr>
                  </a:outerShdw>
                </a:effectLst>
                <a:latin typeface="Garamond" pitchFamily="18" charset="0"/>
              </a:rPr>
              <a:t>    NRs </a:t>
            </a:r>
            <a:r>
              <a:rPr lang="en-GB" b="1" dirty="0" smtClean="0">
                <a:effectLst>
                  <a:outerShdw blurRad="38100" dist="38100" dir="2700000" algn="tl">
                    <a:srgbClr val="000000">
                      <a:alpha val="43137"/>
                    </a:srgbClr>
                  </a:outerShdw>
                </a:effectLst>
                <a:latin typeface="Garamond" pitchFamily="18" charset="0"/>
              </a:rPr>
              <a:t>seek advice from their National Thematic Sector Coordinators and Technical Advisors concerning: </a:t>
            </a:r>
          </a:p>
          <a:p>
            <a:pPr lvl="0" fontAlgn="base" hangingPunct="0"/>
            <a:r>
              <a:rPr lang="en-GB" b="1" dirty="0" smtClean="0">
                <a:effectLst>
                  <a:outerShdw blurRad="38100" dist="38100" dir="2700000" algn="tl">
                    <a:srgbClr val="000000">
                      <a:alpha val="43137"/>
                    </a:srgbClr>
                  </a:outerShdw>
                </a:effectLst>
                <a:latin typeface="Garamond" pitchFamily="18" charset="0"/>
              </a:rPr>
              <a:t>the identified regional theme, problem or need expressed in the proposed CRP; </a:t>
            </a:r>
          </a:p>
          <a:p>
            <a:pPr lvl="0" fontAlgn="base" hangingPunct="0"/>
            <a:r>
              <a:rPr lang="en-GB" b="1" dirty="0" smtClean="0">
                <a:effectLst>
                  <a:outerShdw blurRad="38100" dist="38100" dir="2700000" algn="tl">
                    <a:srgbClr val="000000">
                      <a:alpha val="43137"/>
                    </a:srgbClr>
                  </a:outerShdw>
                </a:effectLst>
                <a:latin typeface="Garamond" pitchFamily="18" charset="0"/>
              </a:rPr>
              <a:t>the national research benefits from such participation;</a:t>
            </a:r>
          </a:p>
          <a:p>
            <a:pPr lvl="0" fontAlgn="base" hangingPunct="0"/>
            <a:r>
              <a:rPr lang="en-GB" b="1" dirty="0" smtClean="0">
                <a:effectLst>
                  <a:outerShdw blurRad="38100" dist="38100" dir="2700000" algn="tl">
                    <a:srgbClr val="000000">
                      <a:alpha val="43137"/>
                    </a:srgbClr>
                  </a:outerShdw>
                </a:effectLst>
                <a:latin typeface="Garamond" pitchFamily="18" charset="0"/>
              </a:rPr>
              <a:t>the specific area of research that could be proposed as the national contribution to the CRP;</a:t>
            </a:r>
          </a:p>
          <a:p>
            <a:pPr lvl="0" fontAlgn="base" hangingPunct="0"/>
            <a:r>
              <a:rPr lang="en-GB" b="1" dirty="0" smtClean="0">
                <a:effectLst>
                  <a:outerShdw blurRad="38100" dist="38100" dir="2700000" algn="tl">
                    <a:srgbClr val="000000">
                      <a:alpha val="43137"/>
                    </a:srgbClr>
                  </a:outerShdw>
                </a:effectLst>
                <a:latin typeface="Garamond" pitchFamily="18" charset="0"/>
              </a:rPr>
              <a:t>any overlap or duplication with existing national research projects in that selected area; and,</a:t>
            </a:r>
          </a:p>
          <a:p>
            <a:pPr lvl="0" fontAlgn="base" hangingPunct="0"/>
            <a:r>
              <a:rPr lang="en-GB" b="1" dirty="0" smtClean="0">
                <a:effectLst>
                  <a:outerShdw blurRad="38100" dist="38100" dir="2700000" algn="tl">
                    <a:srgbClr val="000000">
                      <a:alpha val="43137"/>
                    </a:srgbClr>
                  </a:outerShdw>
                </a:effectLst>
                <a:latin typeface="Garamond" pitchFamily="18" charset="0"/>
              </a:rPr>
              <a:t>identification of suitable national research organisations / institutes able to accommodate such research cooperation within their existing human and physical resources.  </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r>
              <a:rPr lang="en-GB" sz="3600" b="1" dirty="0" smtClean="0">
                <a:effectLst>
                  <a:outerShdw blurRad="38100" dist="38100" dir="2700000" algn="tl">
                    <a:srgbClr val="000000">
                      <a:alpha val="43137"/>
                    </a:srgbClr>
                  </a:outerShdw>
                </a:effectLst>
                <a:latin typeface="Garamond" pitchFamily="18" charset="0"/>
              </a:rPr>
              <a:t>Processing of GPs Research Proposals to Participate in a CRP</a:t>
            </a:r>
            <a:endParaRPr lang="en-GB" sz="3600" b="1"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a:xfrm>
            <a:off x="323528" y="980728"/>
            <a:ext cx="8229600" cy="5760640"/>
          </a:xfrm>
        </p:spPr>
        <p:txBody>
          <a:bodyPr>
            <a:noAutofit/>
          </a:bodyPr>
          <a:lstStyle/>
          <a:p>
            <a:r>
              <a:rPr lang="en-US" sz="2200" b="1" dirty="0" smtClean="0">
                <a:effectLst>
                  <a:outerShdw blurRad="38100" dist="38100" dir="2700000" algn="tl">
                    <a:srgbClr val="000000">
                      <a:alpha val="43137"/>
                    </a:srgbClr>
                  </a:outerShdw>
                </a:effectLst>
                <a:latin typeface="Garamond" pitchFamily="18" charset="0"/>
              </a:rPr>
              <a:t>GPs </a:t>
            </a:r>
            <a:r>
              <a:rPr lang="en-GB" sz="2200" b="1" dirty="0" smtClean="0">
                <a:effectLst>
                  <a:outerShdw blurRad="38100" dist="38100" dir="2700000" algn="tl">
                    <a:srgbClr val="000000">
                      <a:alpha val="43137"/>
                    </a:srgbClr>
                  </a:outerShdw>
                </a:effectLst>
                <a:latin typeface="Garamond" pitchFamily="18" charset="0"/>
              </a:rPr>
              <a:t>prepare a research proposal using </a:t>
            </a:r>
            <a:r>
              <a:rPr lang="en-GB" sz="2200" b="1" dirty="0" smtClean="0">
                <a:effectLst>
                  <a:outerShdw blurRad="38100" dist="38100" dir="2700000" algn="tl">
                    <a:srgbClr val="000000">
                      <a:alpha val="43137"/>
                    </a:srgbClr>
                  </a:outerShdw>
                </a:effectLst>
                <a:latin typeface="Garamond" pitchFamily="18" charset="0"/>
              </a:rPr>
              <a:t>the appropriate agreed </a:t>
            </a:r>
            <a:r>
              <a:rPr lang="en-GB" sz="2200" b="1" dirty="0" smtClean="0">
                <a:effectLst>
                  <a:outerShdw blurRad="38100" dist="38100" dir="2700000" algn="tl">
                    <a:srgbClr val="000000">
                      <a:alpha val="43137"/>
                    </a:srgbClr>
                  </a:outerShdw>
                </a:effectLst>
                <a:latin typeface="Garamond" pitchFamily="18" charset="0"/>
              </a:rPr>
              <a:t>CRP </a:t>
            </a:r>
            <a:r>
              <a:rPr lang="en-GB" sz="2200" b="1" dirty="0" smtClean="0">
                <a:effectLst>
                  <a:outerShdw blurRad="38100" dist="38100" dir="2700000" algn="tl">
                    <a:srgbClr val="000000">
                      <a:alpha val="43137"/>
                    </a:srgbClr>
                  </a:outerShdw>
                </a:effectLst>
                <a:latin typeface="Garamond" pitchFamily="18" charset="0"/>
              </a:rPr>
              <a:t>template for </a:t>
            </a:r>
            <a:r>
              <a:rPr lang="en-GB" sz="2200" b="1" dirty="0">
                <a:effectLst>
                  <a:outerShdw blurRad="38100" dist="38100" dir="2700000" algn="tl">
                    <a:srgbClr val="000000">
                      <a:alpha val="43137"/>
                    </a:srgbClr>
                  </a:outerShdw>
                </a:effectLst>
                <a:latin typeface="Garamond" pitchFamily="18" charset="0"/>
              </a:rPr>
              <a:t>either a research contract or a research agreement.</a:t>
            </a:r>
            <a:endParaRPr lang="en-GB" sz="2200" b="1" dirty="0" smtClean="0">
              <a:effectLst>
                <a:outerShdw blurRad="38100" dist="38100" dir="2700000" algn="tl">
                  <a:srgbClr val="000000">
                    <a:alpha val="43137"/>
                  </a:srgbClr>
                </a:outerShdw>
              </a:effectLst>
              <a:latin typeface="Garamond" pitchFamily="18" charset="0"/>
            </a:endParaRPr>
          </a:p>
          <a:p>
            <a:r>
              <a:rPr lang="en-GB" sz="2200" b="1" dirty="0" smtClean="0">
                <a:effectLst>
                  <a:outerShdw blurRad="38100" dist="38100" dir="2700000" algn="tl">
                    <a:srgbClr val="000000">
                      <a:alpha val="43137"/>
                    </a:srgbClr>
                  </a:outerShdw>
                </a:effectLst>
                <a:latin typeface="Garamond" pitchFamily="18" charset="0"/>
              </a:rPr>
              <a:t>NRs submit these to the Director RCARO for review by the Research Review Committee (RRC) with respect to</a:t>
            </a:r>
          </a:p>
          <a:p>
            <a:pPr marL="720000">
              <a:lnSpc>
                <a:spcPct val="120000"/>
              </a:lnSpc>
              <a:spcBef>
                <a:spcPts val="0"/>
              </a:spcBef>
              <a:buFont typeface="Wingdings" pitchFamily="2" charset="2"/>
              <a:buChar char="ü"/>
            </a:pPr>
            <a:r>
              <a:rPr lang="en-GB" sz="2200" b="1" dirty="0" smtClean="0">
                <a:effectLst>
                  <a:outerShdw blurRad="38100" dist="38100" dir="2700000" algn="tl">
                    <a:srgbClr val="000000">
                      <a:alpha val="43137"/>
                    </a:srgbClr>
                  </a:outerShdw>
                </a:effectLst>
                <a:latin typeface="Garamond" pitchFamily="18" charset="0"/>
              </a:rPr>
              <a:t> technical merits;</a:t>
            </a:r>
          </a:p>
          <a:p>
            <a:pPr marL="720000">
              <a:lnSpc>
                <a:spcPct val="120000"/>
              </a:lnSpc>
              <a:spcBef>
                <a:spcPts val="0"/>
              </a:spcBef>
              <a:buFont typeface="Wingdings" pitchFamily="2" charset="2"/>
              <a:buChar char="ü"/>
            </a:pPr>
            <a:r>
              <a:rPr lang="en-GB" sz="2200" b="1" dirty="0" smtClean="0">
                <a:effectLst>
                  <a:outerShdw blurRad="38100" dist="38100" dir="2700000" algn="tl">
                    <a:srgbClr val="000000">
                      <a:alpha val="43137"/>
                    </a:srgbClr>
                  </a:outerShdw>
                </a:effectLst>
                <a:latin typeface="Garamond" pitchFamily="18" charset="0"/>
              </a:rPr>
              <a:t>compatibility with the RCA’s agreed criteria;</a:t>
            </a:r>
          </a:p>
          <a:p>
            <a:pPr marL="720000">
              <a:lnSpc>
                <a:spcPct val="120000"/>
              </a:lnSpc>
              <a:spcBef>
                <a:spcPts val="0"/>
              </a:spcBef>
              <a:buFont typeface="Wingdings" pitchFamily="2" charset="2"/>
              <a:buChar char="ü"/>
            </a:pPr>
            <a:r>
              <a:rPr lang="en-GB" sz="2200" b="1" dirty="0" smtClean="0">
                <a:effectLst>
                  <a:outerShdw blurRad="38100" dist="38100" dir="2700000" algn="tl">
                    <a:srgbClr val="000000">
                      <a:alpha val="43137"/>
                    </a:srgbClr>
                  </a:outerShdw>
                </a:effectLst>
                <a:latin typeface="Garamond" pitchFamily="18" charset="0"/>
              </a:rPr>
              <a:t>availability of appropriate facilities and personnel in the nominated institutions; and, </a:t>
            </a:r>
          </a:p>
          <a:p>
            <a:pPr marL="720000">
              <a:lnSpc>
                <a:spcPct val="120000"/>
              </a:lnSpc>
              <a:spcBef>
                <a:spcPts val="0"/>
              </a:spcBef>
              <a:buFont typeface="Wingdings" pitchFamily="2" charset="2"/>
              <a:buChar char="ü"/>
            </a:pPr>
            <a:r>
              <a:rPr lang="en-GB" sz="2200" b="1" dirty="0" smtClean="0">
                <a:effectLst>
                  <a:outerShdw blurRad="38100" dist="38100" dir="2700000" algn="tl">
                    <a:srgbClr val="000000">
                      <a:alpha val="43137"/>
                    </a:srgbClr>
                  </a:outerShdw>
                </a:effectLst>
                <a:latin typeface="Garamond" pitchFamily="18" charset="0"/>
              </a:rPr>
              <a:t>any previous research work that had been carried out related to the projects.</a:t>
            </a:r>
          </a:p>
          <a:p>
            <a:r>
              <a:rPr lang="en-GB" sz="2200" b="1" dirty="0" smtClean="0">
                <a:effectLst>
                  <a:outerShdw blurRad="38100" dist="38100" dir="2700000" algn="tl">
                    <a:srgbClr val="000000">
                      <a:alpha val="43137"/>
                    </a:srgbClr>
                  </a:outerShdw>
                </a:effectLst>
                <a:latin typeface="Garamond" pitchFamily="18" charset="0"/>
              </a:rPr>
              <a:t>RRC selects proposals for  supported and  decides on </a:t>
            </a:r>
            <a:r>
              <a:rPr lang="en-GB" sz="2200" b="1" dirty="0" smtClean="0">
                <a:effectLst>
                  <a:outerShdw blurRad="38100" dist="38100" dir="2700000" algn="tl">
                    <a:srgbClr val="000000">
                      <a:alpha val="43137"/>
                    </a:srgbClr>
                  </a:outerShdw>
                </a:effectLst>
                <a:latin typeface="Garamond" pitchFamily="18" charset="0"/>
              </a:rPr>
              <a:t>the awards of research contracts and </a:t>
            </a:r>
            <a:r>
              <a:rPr lang="en-GB" sz="2200" b="1" dirty="0" smtClean="0">
                <a:effectLst>
                  <a:outerShdw blurRad="38100" dist="38100" dir="2700000" algn="tl">
                    <a:srgbClr val="000000">
                      <a:alpha val="43137"/>
                    </a:srgbClr>
                  </a:outerShdw>
                </a:effectLst>
                <a:latin typeface="Garamond" pitchFamily="18" charset="0"/>
              </a:rPr>
              <a:t>research </a:t>
            </a:r>
            <a:r>
              <a:rPr lang="en-GB" sz="2200" b="1" dirty="0" smtClean="0">
                <a:effectLst>
                  <a:outerShdw blurRad="38100" dist="38100" dir="2700000" algn="tl">
                    <a:srgbClr val="000000">
                      <a:alpha val="43137"/>
                    </a:srgbClr>
                  </a:outerShdw>
                </a:effectLst>
                <a:latin typeface="Garamond" pitchFamily="18" charset="0"/>
              </a:rPr>
              <a:t>agreements.</a:t>
            </a:r>
            <a:r>
              <a:rPr lang="en-GB" sz="2200" b="1" dirty="0" smtClean="0">
                <a:effectLst>
                  <a:outerShdw blurRad="38100" dist="38100" dir="2700000" algn="tl">
                    <a:srgbClr val="000000">
                      <a:alpha val="43137"/>
                    </a:srgbClr>
                  </a:outerShdw>
                </a:effectLst>
                <a:latin typeface="Garamond" pitchFamily="18" charset="0"/>
              </a:rPr>
              <a:t> </a:t>
            </a:r>
          </a:p>
          <a:p>
            <a:r>
              <a:rPr lang="en-GB" sz="2200" b="1" dirty="0" smtClean="0">
                <a:effectLst>
                  <a:outerShdw blurRad="38100" dist="38100" dir="2700000" algn="tl">
                    <a:srgbClr val="000000">
                      <a:alpha val="43137"/>
                    </a:srgbClr>
                  </a:outerShdw>
                </a:effectLst>
                <a:latin typeface="Garamond" pitchFamily="18" charset="0"/>
              </a:rPr>
              <a:t>Director RCARO advises NRs of the Committee's findings and confirms the proposed CRP start date.</a:t>
            </a:r>
          </a:p>
          <a:p>
            <a:endParaRPr lang="en-GB"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143000"/>
          </a:xfrm>
        </p:spPr>
        <p:txBody>
          <a:bodyPr>
            <a:normAutofit fontScale="90000"/>
          </a:bodyPr>
          <a:lstStyle/>
          <a:p>
            <a:r>
              <a:rPr lang="en-GB" sz="4000" b="1" dirty="0" smtClean="0">
                <a:effectLst>
                  <a:outerShdw blurRad="38100" dist="38100" dir="2700000" algn="tl">
                    <a:srgbClr val="000000">
                      <a:alpha val="43137"/>
                    </a:srgbClr>
                  </a:outerShdw>
                </a:effectLst>
                <a:latin typeface="Garamond" pitchFamily="18" charset="0"/>
              </a:rPr>
              <a:t>Projected Financial Costs for a CRP</a:t>
            </a:r>
            <a:r>
              <a:rPr lang="en-GB" sz="4000" b="1" dirty="0" smtClean="0">
                <a:latin typeface="Garamond" pitchFamily="18" charset="0"/>
              </a:rPr>
              <a:t/>
            </a:r>
            <a:br>
              <a:rPr lang="en-GB" sz="4000" b="1" dirty="0" smtClean="0">
                <a:latin typeface="Garamond" pitchFamily="18" charset="0"/>
              </a:rPr>
            </a:br>
            <a:r>
              <a:rPr lang="en-GB" sz="4000" dirty="0" smtClean="0">
                <a:latin typeface="Garamond" pitchFamily="18" charset="0"/>
              </a:rPr>
              <a:t> </a:t>
            </a:r>
            <a:r>
              <a:rPr lang="en-GB" dirty="0" smtClean="0"/>
              <a:t/>
            </a:r>
            <a:br>
              <a:rPr lang="en-GB" dirty="0" smtClean="0"/>
            </a:br>
            <a:endParaRPr lang="en-GB" dirty="0"/>
          </a:p>
        </p:txBody>
      </p:sp>
      <p:sp>
        <p:nvSpPr>
          <p:cNvPr id="3" name="Content Placeholder 2"/>
          <p:cNvSpPr>
            <a:spLocks noGrp="1"/>
          </p:cNvSpPr>
          <p:nvPr>
            <p:ph idx="1"/>
          </p:nvPr>
        </p:nvSpPr>
        <p:spPr>
          <a:xfrm>
            <a:off x="457200" y="1052736"/>
            <a:ext cx="8229600" cy="5616624"/>
          </a:xfrm>
        </p:spPr>
        <p:txBody>
          <a:bodyPr>
            <a:normAutofit fontScale="70000" lnSpcReduction="20000"/>
          </a:bodyPr>
          <a:lstStyle/>
          <a:p>
            <a:pPr latinLnBrk="1">
              <a:buNone/>
            </a:pPr>
            <a:r>
              <a:rPr lang="en-US" b="1" dirty="0" smtClean="0">
                <a:effectLst>
                  <a:outerShdw blurRad="38100" dist="38100" dir="2700000" algn="tl">
                    <a:srgbClr val="000000">
                      <a:alpha val="43137"/>
                    </a:srgbClr>
                  </a:outerShdw>
                </a:effectLst>
                <a:latin typeface="Garamond" pitchFamily="18" charset="0"/>
              </a:rPr>
              <a:t>Assumption 1 - A CRP with 4 Research Agreements and 8 Research Contracts.</a:t>
            </a:r>
            <a:endParaRPr lang="en-GB" b="1" dirty="0" smtClean="0">
              <a:effectLst>
                <a:outerShdw blurRad="38100" dist="38100" dir="2700000" algn="tl">
                  <a:srgbClr val="000000">
                    <a:alpha val="43137"/>
                  </a:srgbClr>
                </a:outerShdw>
              </a:effectLst>
              <a:latin typeface="Garamond" pitchFamily="18" charset="0"/>
            </a:endParaRPr>
          </a:p>
          <a:p>
            <a:pPr latinLnBrk="1"/>
            <a:r>
              <a:rPr lang="en-US" b="1" dirty="0" smtClean="0">
                <a:effectLst>
                  <a:outerShdw blurRad="38100" dist="38100" dir="2700000" algn="tl">
                    <a:srgbClr val="000000">
                      <a:alpha val="43137"/>
                    </a:srgbClr>
                  </a:outerShdw>
                </a:effectLst>
                <a:latin typeface="Garamond" pitchFamily="18" charset="0"/>
              </a:rPr>
              <a:t>Annual CRP cost 8 x €6,000 = €48,000.</a:t>
            </a:r>
          </a:p>
          <a:p>
            <a:pPr latinLnBrk="1"/>
            <a:endParaRPr lang="en-GB" b="1" dirty="0" smtClean="0">
              <a:effectLst>
                <a:outerShdw blurRad="38100" dist="38100" dir="2700000" algn="tl">
                  <a:srgbClr val="000000">
                    <a:alpha val="43137"/>
                  </a:srgbClr>
                </a:outerShdw>
              </a:effectLst>
              <a:latin typeface="Garamond" pitchFamily="18" charset="0"/>
            </a:endParaRPr>
          </a:p>
          <a:p>
            <a:pPr latinLnBrk="1">
              <a:buNone/>
            </a:pPr>
            <a:r>
              <a:rPr lang="en-US" b="1" dirty="0" smtClean="0">
                <a:effectLst>
                  <a:outerShdw blurRad="38100" dist="38100" dir="2700000" algn="tl">
                    <a:srgbClr val="000000">
                      <a:alpha val="43137"/>
                    </a:srgbClr>
                  </a:outerShdw>
                </a:effectLst>
                <a:latin typeface="Garamond" pitchFamily="18" charset="0"/>
              </a:rPr>
              <a:t> Assumption 2 - Research Coordination Meetings (3 days) with 12 </a:t>
            </a:r>
          </a:p>
          <a:p>
            <a:pPr latinLnBrk="1">
              <a:buNone/>
            </a:pPr>
            <a:r>
              <a:rPr lang="en-US" b="1" dirty="0" smtClean="0">
                <a:effectLst>
                  <a:outerShdw blurRad="38100" dist="38100" dir="2700000" algn="tl">
                    <a:srgbClr val="000000">
                      <a:alpha val="43137"/>
                    </a:srgbClr>
                  </a:outerShdw>
                </a:effectLst>
                <a:latin typeface="Garamond" pitchFamily="18" charset="0"/>
              </a:rPr>
              <a:t>CSIs, DIR RCARO &amp; 2 Experts/Advisors; DSA €250; travel cost     €1500/person. </a:t>
            </a:r>
            <a:endParaRPr lang="en-GB" b="1" dirty="0" smtClean="0">
              <a:effectLst>
                <a:outerShdw blurRad="38100" dist="38100" dir="2700000" algn="tl">
                  <a:srgbClr val="000000">
                    <a:alpha val="43137"/>
                  </a:srgbClr>
                </a:outerShdw>
              </a:effectLst>
              <a:latin typeface="Garamond" pitchFamily="18" charset="0"/>
            </a:endParaRPr>
          </a:p>
          <a:p>
            <a:pPr latinLnBrk="1"/>
            <a:r>
              <a:rPr lang="en-US" b="1" dirty="0" smtClean="0">
                <a:effectLst>
                  <a:outerShdw blurRad="38100" dist="38100" dir="2700000" algn="tl">
                    <a:srgbClr val="000000">
                      <a:alpha val="43137"/>
                    </a:srgbClr>
                  </a:outerShdw>
                </a:effectLst>
                <a:latin typeface="Garamond" pitchFamily="18" charset="0"/>
              </a:rPr>
              <a:t>DSA cost = €18,750 (15 x 5 x €250). </a:t>
            </a:r>
            <a:endParaRPr lang="en-GB" b="1" dirty="0" smtClean="0">
              <a:effectLst>
                <a:outerShdw blurRad="38100" dist="38100" dir="2700000" algn="tl">
                  <a:srgbClr val="000000">
                    <a:alpha val="43137"/>
                  </a:srgbClr>
                </a:outerShdw>
              </a:effectLst>
              <a:latin typeface="Garamond" pitchFamily="18" charset="0"/>
            </a:endParaRPr>
          </a:p>
          <a:p>
            <a:pPr latinLnBrk="1"/>
            <a:r>
              <a:rPr lang="en-US" b="1" dirty="0" smtClean="0">
                <a:effectLst>
                  <a:outerShdw blurRad="38100" dist="38100" dir="2700000" algn="tl">
                    <a:srgbClr val="000000">
                      <a:alpha val="43137"/>
                    </a:srgbClr>
                  </a:outerShdw>
                </a:effectLst>
                <a:latin typeface="Garamond" pitchFamily="18" charset="0"/>
              </a:rPr>
              <a:t>Travel cost = €22,500 (15 x €1500).</a:t>
            </a:r>
            <a:endParaRPr lang="en-GB" b="1" dirty="0" smtClean="0">
              <a:effectLst>
                <a:outerShdw blurRad="38100" dist="38100" dir="2700000" algn="tl">
                  <a:srgbClr val="000000">
                    <a:alpha val="43137"/>
                  </a:srgbClr>
                </a:outerShdw>
              </a:effectLst>
              <a:latin typeface="Garamond" pitchFamily="18" charset="0"/>
            </a:endParaRPr>
          </a:p>
          <a:p>
            <a:pPr latinLnBrk="1"/>
            <a:r>
              <a:rPr lang="en-US" b="1" dirty="0" smtClean="0">
                <a:effectLst>
                  <a:outerShdw blurRad="38100" dist="38100" dir="2700000" algn="tl">
                    <a:srgbClr val="000000">
                      <a:alpha val="43137"/>
                    </a:srgbClr>
                  </a:outerShdw>
                </a:effectLst>
                <a:latin typeface="Garamond" pitchFamily="18" charset="0"/>
              </a:rPr>
              <a:t>Cost/RCM = €43,750</a:t>
            </a:r>
          </a:p>
          <a:p>
            <a:pPr latinLnBrk="1"/>
            <a:endParaRPr lang="en-GB" b="1" dirty="0" smtClean="0">
              <a:effectLst>
                <a:outerShdw blurRad="38100" dist="38100" dir="2700000" algn="tl">
                  <a:srgbClr val="000000">
                    <a:alpha val="43137"/>
                  </a:srgbClr>
                </a:outerShdw>
              </a:effectLst>
              <a:latin typeface="Garamond" pitchFamily="18" charset="0"/>
            </a:endParaRPr>
          </a:p>
          <a:p>
            <a:pPr latinLnBrk="1">
              <a:buNone/>
            </a:pPr>
            <a:r>
              <a:rPr lang="en-US" b="1" dirty="0" smtClean="0">
                <a:effectLst>
                  <a:outerShdw blurRad="38100" dist="38100" dir="2700000" algn="tl">
                    <a:srgbClr val="000000">
                      <a:alpha val="43137"/>
                    </a:srgbClr>
                  </a:outerShdw>
                </a:effectLst>
                <a:latin typeface="Garamond" pitchFamily="18" charset="0"/>
              </a:rPr>
              <a:t> Assumption 3 - duration of the CRP is 5 years, with 3 RCMs.  </a:t>
            </a:r>
            <a:endParaRPr lang="en-GB" b="1" dirty="0" smtClean="0">
              <a:effectLst>
                <a:outerShdw blurRad="38100" dist="38100" dir="2700000" algn="tl">
                  <a:srgbClr val="000000">
                    <a:alpha val="43137"/>
                  </a:srgbClr>
                </a:outerShdw>
              </a:effectLst>
              <a:latin typeface="Garamond" pitchFamily="18" charset="0"/>
            </a:endParaRPr>
          </a:p>
          <a:p>
            <a:pPr latinLnBrk="1"/>
            <a:r>
              <a:rPr lang="en-US" b="1" dirty="0" smtClean="0">
                <a:effectLst>
                  <a:outerShdw blurRad="38100" dist="38100" dir="2700000" algn="tl">
                    <a:srgbClr val="000000">
                      <a:alpha val="43137"/>
                    </a:srgbClr>
                  </a:outerShdw>
                </a:effectLst>
                <a:latin typeface="Garamond" pitchFamily="18" charset="0"/>
              </a:rPr>
              <a:t>CRP cost = €240,000</a:t>
            </a:r>
            <a:endParaRPr lang="en-GB" b="1" dirty="0" smtClean="0">
              <a:effectLst>
                <a:outerShdw blurRad="38100" dist="38100" dir="2700000" algn="tl">
                  <a:srgbClr val="000000">
                    <a:alpha val="43137"/>
                  </a:srgbClr>
                </a:outerShdw>
              </a:effectLst>
              <a:latin typeface="Garamond" pitchFamily="18" charset="0"/>
            </a:endParaRPr>
          </a:p>
          <a:p>
            <a:pPr latinLnBrk="1"/>
            <a:r>
              <a:rPr lang="en-US" b="1" dirty="0" smtClean="0">
                <a:effectLst>
                  <a:outerShdw blurRad="38100" dist="38100" dir="2700000" algn="tl">
                    <a:srgbClr val="000000">
                      <a:alpha val="43137"/>
                    </a:srgbClr>
                  </a:outerShdw>
                </a:effectLst>
                <a:latin typeface="Garamond" pitchFamily="18" charset="0"/>
              </a:rPr>
              <a:t>RCM cost = €131,250</a:t>
            </a:r>
            <a:endParaRPr lang="en-GB" b="1" dirty="0" smtClean="0">
              <a:effectLst>
                <a:outerShdw blurRad="38100" dist="38100" dir="2700000" algn="tl">
                  <a:srgbClr val="000000">
                    <a:alpha val="43137"/>
                  </a:srgbClr>
                </a:outerShdw>
              </a:effectLst>
              <a:latin typeface="Garamond" pitchFamily="18" charset="0"/>
            </a:endParaRPr>
          </a:p>
          <a:p>
            <a:pPr latinLnBrk="1">
              <a:buNone/>
            </a:pPr>
            <a:r>
              <a:rPr lang="en-US" b="1" dirty="0" smtClean="0">
                <a:effectLst>
                  <a:outerShdw blurRad="38100" dist="38100" dir="2700000" algn="tl">
                    <a:srgbClr val="000000">
                      <a:alpha val="43137"/>
                    </a:srgbClr>
                  </a:outerShdw>
                </a:effectLst>
                <a:latin typeface="Garamond" pitchFamily="18" charset="0"/>
              </a:rPr>
              <a:t> </a:t>
            </a:r>
            <a:endParaRPr lang="en-GB" b="1" dirty="0" smtClean="0">
              <a:effectLst>
                <a:outerShdw blurRad="38100" dist="38100" dir="2700000" algn="tl">
                  <a:srgbClr val="000000">
                    <a:alpha val="43137"/>
                  </a:srgbClr>
                </a:outerShdw>
              </a:effectLst>
              <a:latin typeface="Garamond" pitchFamily="18" charset="0"/>
            </a:endParaRPr>
          </a:p>
          <a:p>
            <a:pPr latinLnBrk="1">
              <a:buNone/>
            </a:pPr>
            <a:r>
              <a:rPr lang="en-US" b="1" dirty="0" smtClean="0">
                <a:effectLst>
                  <a:outerShdw blurRad="38100" dist="38100" dir="2700000" algn="tl">
                    <a:srgbClr val="000000">
                      <a:alpha val="43137"/>
                    </a:srgbClr>
                  </a:outerShdw>
                </a:effectLst>
                <a:latin typeface="Garamond" pitchFamily="18" charset="0"/>
              </a:rPr>
              <a:t>Total Cost for a 5 year CRP with 3 RCMs = €371,250 (€74,250/year)</a:t>
            </a:r>
            <a:endParaRPr lang="en-GB" b="1" dirty="0" smtClean="0">
              <a:effectLst>
                <a:outerShdw blurRad="38100" dist="38100" dir="2700000" algn="tl">
                  <a:srgbClr val="000000">
                    <a:alpha val="43137"/>
                  </a:srgbClr>
                </a:outerShdw>
              </a:effectLst>
              <a:latin typeface="Garamond" pitchFamily="18" charset="0"/>
            </a:endParaRP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2708920"/>
            <a:ext cx="8229600" cy="1143000"/>
          </a:xfrm>
        </p:spPr>
        <p:txBody>
          <a:bodyPr/>
          <a:lstStyle/>
          <a:p>
            <a:r>
              <a:rPr lang="en-AU" b="1" dirty="0" smtClean="0">
                <a:effectLst>
                  <a:outerShdw blurRad="38100" dist="38100" dir="2700000" algn="tl">
                    <a:srgbClr val="000000">
                      <a:alpha val="43137"/>
                    </a:srgbClr>
                  </a:outerShdw>
                </a:effectLst>
                <a:latin typeface="Garamond" pitchFamily="18" charset="0"/>
              </a:rPr>
              <a:t>Thank You!</a:t>
            </a:r>
            <a:endParaRPr lang="en-GB" b="1" dirty="0">
              <a:effectLst>
                <a:outerShdw blurRad="38100" dist="38100" dir="2700000" algn="tl">
                  <a:srgbClr val="000000">
                    <a:alpha val="43137"/>
                  </a:srgbClr>
                </a:outerShdw>
              </a:effectLst>
              <a:latin typeface="Garamon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effectLst>
                  <a:outerShdw blurRad="38100" dist="38100" dir="2700000" algn="tl">
                    <a:srgbClr val="000000">
                      <a:alpha val="43137"/>
                    </a:srgbClr>
                  </a:outerShdw>
                </a:effectLst>
                <a:latin typeface="Garamond" pitchFamily="18" charset="0"/>
              </a:rPr>
              <a:t>Coordinated Research Activities and the RCA Programme</a:t>
            </a:r>
            <a:endParaRPr lang="en-GB" sz="3600" b="1"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p:txBody>
          <a:bodyPr>
            <a:normAutofit fontScale="92500" lnSpcReduction="20000"/>
          </a:bodyPr>
          <a:lstStyle/>
          <a:p>
            <a:r>
              <a:rPr lang="en-GB" b="1" dirty="0" smtClean="0">
                <a:effectLst>
                  <a:outerShdw blurRad="38100" dist="38100" dir="2700000" algn="tl">
                    <a:srgbClr val="000000">
                      <a:alpha val="43137"/>
                    </a:srgbClr>
                  </a:outerShdw>
                </a:effectLst>
                <a:latin typeface="Garamond" pitchFamily="18" charset="0"/>
              </a:rPr>
              <a:t>The </a:t>
            </a:r>
            <a:r>
              <a:rPr lang="en-GB" b="1" dirty="0">
                <a:effectLst>
                  <a:outerShdw blurRad="38100" dist="38100" dir="2700000" algn="tl">
                    <a:srgbClr val="000000">
                      <a:alpha val="43137"/>
                    </a:srgbClr>
                  </a:outerShdw>
                </a:effectLst>
                <a:latin typeface="Garamond" pitchFamily="18" charset="0"/>
              </a:rPr>
              <a:t>stated objective of the RCA Programme is: </a:t>
            </a:r>
            <a:r>
              <a:rPr lang="en-GB" b="1" i="1" dirty="0">
                <a:effectLst>
                  <a:outerShdw blurRad="38100" dist="38100" dir="2700000" algn="tl">
                    <a:srgbClr val="000000">
                      <a:alpha val="43137"/>
                    </a:srgbClr>
                  </a:outerShdw>
                </a:effectLst>
                <a:latin typeface="Garamond" pitchFamily="18" charset="0"/>
              </a:rPr>
              <a:t>the promotion and coordination of cooperative research, development and training projects in nuclear science and technology, covering subjects in the fields of isotope and radiation applications in agriculture, human health, industry, hydrology, and terrestrial and marine environments</a:t>
            </a:r>
            <a:r>
              <a:rPr lang="en-GB" b="1" dirty="0">
                <a:effectLst>
                  <a:outerShdw blurRad="38100" dist="38100" dir="2700000" algn="tl">
                    <a:srgbClr val="000000">
                      <a:alpha val="43137"/>
                    </a:srgbClr>
                  </a:outerShdw>
                </a:effectLst>
                <a:latin typeface="Garamond" pitchFamily="18" charset="0"/>
              </a:rPr>
              <a:t>. </a:t>
            </a:r>
          </a:p>
          <a:p>
            <a:r>
              <a:rPr lang="en-US" b="1" dirty="0">
                <a:effectLst>
                  <a:outerShdw blurRad="38100" dist="38100" dir="2700000" algn="tl">
                    <a:srgbClr val="000000">
                      <a:alpha val="43137"/>
                    </a:srgbClr>
                  </a:outerShdw>
                </a:effectLst>
                <a:latin typeface="Garamond" pitchFamily="18" charset="0"/>
              </a:rPr>
              <a:t>The two streams identified in the RCA Programme are: Cooperative Projects and Coordinated Research Projects. </a:t>
            </a:r>
            <a:r>
              <a:rPr lang="en-US" b="1" dirty="0" smtClean="0">
                <a:effectLst>
                  <a:outerShdw blurRad="38100" dist="38100" dir="2700000" algn="tl">
                    <a:srgbClr val="000000">
                      <a:alpha val="43137"/>
                    </a:srgbClr>
                  </a:outerShdw>
                </a:effectLst>
                <a:latin typeface="Garamond" pitchFamily="18" charset="0"/>
              </a:rPr>
              <a:t> </a:t>
            </a:r>
            <a:endParaRPr lang="en-GB" b="1" dirty="0">
              <a:effectLst>
                <a:outerShdw blurRad="38100" dist="38100" dir="2700000" algn="tl">
                  <a:srgbClr val="000000">
                    <a:alpha val="43137"/>
                  </a:srgbClr>
                </a:outerShdw>
              </a:effectLst>
              <a:latin typeface="Garamond"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effectLst>
                  <a:outerShdw blurRad="38100" dist="38100" dir="2700000" algn="tl">
                    <a:srgbClr val="000000">
                      <a:alpha val="43137"/>
                    </a:srgbClr>
                  </a:outerShdw>
                </a:effectLst>
                <a:latin typeface="Garamond" pitchFamily="18" charset="0"/>
              </a:rPr>
              <a:t>Overall Priorities and Criteria for RCA Coordinated Research Projects</a:t>
            </a:r>
            <a:endParaRPr lang="en-GB" sz="3600" b="1"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p:txBody>
          <a:bodyPr>
            <a:normAutofit fontScale="92500" lnSpcReduction="20000"/>
          </a:bodyPr>
          <a:lstStyle/>
          <a:p>
            <a:pPr lvl="0" fontAlgn="base" hangingPunct="0"/>
            <a:r>
              <a:rPr lang="en-GB" b="1" dirty="0" smtClean="0">
                <a:effectLst>
                  <a:outerShdw blurRad="38100" dist="38100" dir="2700000" algn="tl">
                    <a:srgbClr val="000000">
                      <a:alpha val="43137"/>
                    </a:srgbClr>
                  </a:outerShdw>
                </a:effectLst>
                <a:latin typeface="Garamond" pitchFamily="18" charset="0"/>
              </a:rPr>
              <a:t>To be </a:t>
            </a:r>
            <a:r>
              <a:rPr lang="en-GB" b="1" dirty="0">
                <a:effectLst>
                  <a:outerShdw blurRad="38100" dist="38100" dir="2700000" algn="tl">
                    <a:srgbClr val="000000">
                      <a:alpha val="43137"/>
                    </a:srgbClr>
                  </a:outerShdw>
                </a:effectLst>
                <a:latin typeface="Garamond" pitchFamily="18" charset="0"/>
              </a:rPr>
              <a:t>relevant to the RCA Vision, Mission and Strategic Priorities;</a:t>
            </a:r>
          </a:p>
          <a:p>
            <a:pPr lvl="0" fontAlgn="base" hangingPunct="0"/>
            <a:r>
              <a:rPr lang="en-GB" b="1" dirty="0" smtClean="0">
                <a:effectLst>
                  <a:outerShdw blurRad="38100" dist="38100" dir="2700000" algn="tl">
                    <a:srgbClr val="000000">
                      <a:alpha val="43137"/>
                    </a:srgbClr>
                  </a:outerShdw>
                </a:effectLst>
                <a:latin typeface="Garamond" pitchFamily="18" charset="0"/>
              </a:rPr>
              <a:t>To have </a:t>
            </a:r>
            <a:r>
              <a:rPr lang="en-GB" b="1" dirty="0">
                <a:effectLst>
                  <a:outerShdw blurRad="38100" dist="38100" dir="2700000" algn="tl">
                    <a:srgbClr val="000000">
                      <a:alpha val="43137"/>
                    </a:srgbClr>
                  </a:outerShdw>
                </a:effectLst>
                <a:latin typeface="Garamond" pitchFamily="18" charset="0"/>
              </a:rPr>
              <a:t>research directions and imperatives that support the medium to long term needs of the RCA Programme, </a:t>
            </a:r>
            <a:r>
              <a:rPr lang="en-GB" b="1" dirty="0" smtClean="0">
                <a:effectLst>
                  <a:outerShdw blurRad="38100" dist="38100" dir="2700000" algn="tl">
                    <a:srgbClr val="000000">
                      <a:alpha val="43137"/>
                    </a:srgbClr>
                  </a:outerShdw>
                </a:effectLst>
                <a:latin typeface="Garamond" pitchFamily="18" charset="0"/>
              </a:rPr>
              <a:t>individual </a:t>
            </a:r>
            <a:r>
              <a:rPr lang="en-GB" b="1" dirty="0">
                <a:effectLst>
                  <a:outerShdw blurRad="38100" dist="38100" dir="2700000" algn="tl">
                    <a:srgbClr val="000000">
                      <a:alpha val="43137"/>
                    </a:srgbClr>
                  </a:outerShdw>
                </a:effectLst>
                <a:latin typeface="Garamond" pitchFamily="18" charset="0"/>
              </a:rPr>
              <a:t>RCA Government Parties </a:t>
            </a:r>
            <a:r>
              <a:rPr lang="en-GB" b="1" dirty="0" smtClean="0">
                <a:effectLst>
                  <a:outerShdw blurRad="38100" dist="38100" dir="2700000" algn="tl">
                    <a:srgbClr val="000000">
                      <a:alpha val="43137"/>
                    </a:srgbClr>
                  </a:outerShdw>
                </a:effectLst>
                <a:latin typeface="Garamond" pitchFamily="18" charset="0"/>
              </a:rPr>
              <a:t>and </a:t>
            </a:r>
            <a:r>
              <a:rPr lang="en-GB" b="1" dirty="0">
                <a:effectLst>
                  <a:outerShdw blurRad="38100" dist="38100" dir="2700000" algn="tl">
                    <a:srgbClr val="000000">
                      <a:alpha val="43137"/>
                    </a:srgbClr>
                  </a:outerShdw>
                </a:effectLst>
                <a:latin typeface="Garamond" pitchFamily="18" charset="0"/>
              </a:rPr>
              <a:t>the expected contribution of such research to national and regional outcomes</a:t>
            </a:r>
            <a:r>
              <a:rPr lang="en-GB" b="1" dirty="0" smtClean="0">
                <a:effectLst>
                  <a:outerShdw blurRad="38100" dist="38100" dir="2700000" algn="tl">
                    <a:srgbClr val="000000">
                      <a:alpha val="43137"/>
                    </a:srgbClr>
                  </a:outerShdw>
                </a:effectLst>
                <a:latin typeface="Garamond" pitchFamily="18" charset="0"/>
              </a:rPr>
              <a:t>;</a:t>
            </a:r>
          </a:p>
          <a:p>
            <a:pPr fontAlgn="base" hangingPunct="0"/>
            <a:r>
              <a:rPr lang="en-GB" b="1" dirty="0" smtClean="0">
                <a:effectLst>
                  <a:outerShdw blurRad="38100" dist="38100" dir="2700000" algn="tl">
                    <a:srgbClr val="000000">
                      <a:alpha val="43137"/>
                    </a:srgbClr>
                  </a:outerShdw>
                </a:effectLst>
                <a:latin typeface="Garamond" pitchFamily="18" charset="0"/>
              </a:rPr>
              <a:t>To have national level commitment so as to maximise the extent and depth of the research collaboration;</a:t>
            </a:r>
          </a:p>
          <a:p>
            <a:pPr lvl="0" fontAlgn="base" hangingPunct="0"/>
            <a:endParaRPr lang="en-GB" dirty="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effectLst>
                  <a:outerShdw blurRad="38100" dist="38100" dir="2700000" algn="tl">
                    <a:srgbClr val="000000">
                      <a:alpha val="43137"/>
                    </a:srgbClr>
                  </a:outerShdw>
                </a:effectLst>
                <a:latin typeface="Garamond" pitchFamily="18" charset="0"/>
              </a:rPr>
              <a:t>Overall Priorities and Criteria for RCA Coordinated Research Projects(cont.)</a:t>
            </a:r>
            <a:endParaRPr lang="en-GB" sz="2800" b="1"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p:txBody>
          <a:bodyPr>
            <a:normAutofit fontScale="92500" lnSpcReduction="10000"/>
          </a:bodyPr>
          <a:lstStyle/>
          <a:p>
            <a:pPr lvl="0" fontAlgn="base" hangingPunct="0"/>
            <a:r>
              <a:rPr lang="en-GB" b="1" dirty="0" smtClean="0">
                <a:effectLst>
                  <a:outerShdw blurRad="38100" dist="38100" dir="2700000" algn="tl">
                    <a:srgbClr val="000000">
                      <a:alpha val="43137"/>
                    </a:srgbClr>
                  </a:outerShdw>
                </a:effectLst>
                <a:latin typeface="Garamond" pitchFamily="18" charset="0"/>
              </a:rPr>
              <a:t>To demonstrate </a:t>
            </a:r>
            <a:r>
              <a:rPr lang="en-GB" b="1" dirty="0">
                <a:effectLst>
                  <a:outerShdw blurRad="38100" dist="38100" dir="2700000" algn="tl">
                    <a:srgbClr val="000000">
                      <a:alpha val="43137"/>
                    </a:srgbClr>
                  </a:outerShdw>
                </a:effectLst>
                <a:latin typeface="Garamond" pitchFamily="18" charset="0"/>
              </a:rPr>
              <a:t>the benefits and advantages of the application of nuclear techniques;</a:t>
            </a:r>
          </a:p>
          <a:p>
            <a:pPr lvl="0" fontAlgn="base" hangingPunct="0"/>
            <a:r>
              <a:rPr lang="en-GB" b="1" dirty="0" smtClean="0">
                <a:effectLst>
                  <a:outerShdw blurRad="38100" dist="38100" dir="2700000" algn="tl">
                    <a:srgbClr val="000000">
                      <a:alpha val="43137"/>
                    </a:srgbClr>
                  </a:outerShdw>
                </a:effectLst>
                <a:latin typeface="Garamond" pitchFamily="18" charset="0"/>
              </a:rPr>
              <a:t>To have </a:t>
            </a:r>
            <a:r>
              <a:rPr lang="en-GB" b="1" dirty="0">
                <a:effectLst>
                  <a:outerShdw blurRad="38100" dist="38100" dir="2700000" algn="tl">
                    <a:srgbClr val="000000">
                      <a:alpha val="43137"/>
                    </a:srgbClr>
                  </a:outerShdw>
                </a:effectLst>
                <a:latin typeface="Garamond" pitchFamily="18" charset="0"/>
              </a:rPr>
              <a:t>the potential for development into an RCA technical cooperation project; and,</a:t>
            </a:r>
          </a:p>
          <a:p>
            <a:pPr lvl="0" fontAlgn="base" hangingPunct="0"/>
            <a:r>
              <a:rPr lang="en-GB" b="1" dirty="0" smtClean="0">
                <a:effectLst>
                  <a:outerShdw blurRad="38100" dist="38100" dir="2700000" algn="tl">
                    <a:srgbClr val="000000">
                      <a:alpha val="43137"/>
                    </a:srgbClr>
                  </a:outerShdw>
                </a:effectLst>
                <a:latin typeface="Garamond" pitchFamily="18" charset="0"/>
              </a:rPr>
              <a:t>To have </a:t>
            </a:r>
            <a:r>
              <a:rPr lang="en-GB" b="1" dirty="0">
                <a:effectLst>
                  <a:outerShdw blurRad="38100" dist="38100" dir="2700000" algn="tl">
                    <a:srgbClr val="000000">
                      <a:alpha val="43137"/>
                    </a:srgbClr>
                  </a:outerShdw>
                </a:effectLst>
                <a:latin typeface="Garamond" pitchFamily="18" charset="0"/>
              </a:rPr>
              <a:t>the potential for improving the utilisation of established national research </a:t>
            </a:r>
            <a:r>
              <a:rPr lang="en-GB" b="1" dirty="0" smtClean="0">
                <a:effectLst>
                  <a:outerShdw blurRad="38100" dist="38100" dir="2700000" algn="tl">
                    <a:srgbClr val="000000">
                      <a:alpha val="43137"/>
                    </a:srgbClr>
                  </a:outerShdw>
                </a:effectLst>
                <a:latin typeface="Garamond" pitchFamily="18" charset="0"/>
              </a:rPr>
              <a:t>organisations / institutes</a:t>
            </a:r>
            <a:r>
              <a:rPr lang="en-GB" b="1" dirty="0">
                <a:effectLst>
                  <a:outerShdw blurRad="38100" dist="38100" dir="2700000" algn="tl">
                    <a:srgbClr val="000000">
                      <a:alpha val="43137"/>
                    </a:srgbClr>
                  </a:outerShdw>
                </a:effectLst>
                <a:latin typeface="Garamond" pitchFamily="18" charset="0"/>
              </a:rPr>
              <a:t>, increasing regional research networks and resources and adding value to future inputs to that particular area of research.</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Autofit/>
          </a:bodyPr>
          <a:lstStyle/>
          <a:p>
            <a:r>
              <a:rPr lang="en-US" sz="3600" b="1" dirty="0" smtClean="0">
                <a:effectLst>
                  <a:outerShdw blurRad="38100" dist="38100" dir="2700000" algn="tl">
                    <a:srgbClr val="000000">
                      <a:alpha val="43137"/>
                    </a:srgbClr>
                  </a:outerShdw>
                </a:effectLst>
                <a:latin typeface="Garamond" pitchFamily="18" charset="0"/>
              </a:rPr>
              <a:t>General Outline of Profile of </a:t>
            </a:r>
            <a:r>
              <a:rPr lang="en-US" sz="3600" b="1" dirty="0" smtClean="0">
                <a:effectLst>
                  <a:outerShdw blurRad="38100" dist="38100" dir="2700000" algn="tl">
                    <a:srgbClr val="000000">
                      <a:alpha val="43137"/>
                    </a:srgbClr>
                  </a:outerShdw>
                </a:effectLst>
                <a:latin typeface="Garamond" pitchFamily="18" charset="0"/>
              </a:rPr>
              <a:t>the Proposed RCA </a:t>
            </a:r>
            <a:r>
              <a:rPr lang="en-US" sz="3600" b="1" dirty="0" smtClean="0">
                <a:effectLst>
                  <a:outerShdw blurRad="38100" dist="38100" dir="2700000" algn="tl">
                    <a:srgbClr val="000000">
                      <a:alpha val="43137"/>
                    </a:srgbClr>
                  </a:outerShdw>
                </a:effectLst>
                <a:latin typeface="Garamond" pitchFamily="18" charset="0"/>
              </a:rPr>
              <a:t>CRP Structure</a:t>
            </a:r>
            <a:r>
              <a:rPr lang="en-GB" sz="3200" b="1" dirty="0" smtClean="0">
                <a:latin typeface="Garamond" pitchFamily="18" charset="0"/>
              </a:rPr>
              <a:t/>
            </a:r>
            <a:br>
              <a:rPr lang="en-GB" sz="3200" b="1" dirty="0" smtClean="0">
                <a:latin typeface="Garamond" pitchFamily="18" charset="0"/>
              </a:rPr>
            </a:br>
            <a:endParaRPr lang="en-GB" sz="3200" dirty="0">
              <a:latin typeface="Garamond" pitchFamily="18" charset="0"/>
            </a:endParaRPr>
          </a:p>
        </p:txBody>
      </p:sp>
      <p:sp>
        <p:nvSpPr>
          <p:cNvPr id="3" name="Content Placeholder 2"/>
          <p:cNvSpPr>
            <a:spLocks noGrp="1"/>
          </p:cNvSpPr>
          <p:nvPr>
            <p:ph idx="1"/>
          </p:nvPr>
        </p:nvSpPr>
        <p:spPr/>
        <p:txBody>
          <a:bodyPr>
            <a:normAutofit fontScale="77500" lnSpcReduction="20000"/>
          </a:bodyPr>
          <a:lstStyle/>
          <a:p>
            <a:pPr latinLnBrk="1"/>
            <a:r>
              <a:rPr lang="en-GB" b="1" dirty="0" smtClean="0">
                <a:effectLst>
                  <a:outerShdw blurRad="38100" dist="38100" dir="2700000" algn="tl">
                    <a:srgbClr val="000000">
                      <a:alpha val="43137"/>
                    </a:srgbClr>
                  </a:outerShdw>
                </a:effectLst>
                <a:latin typeface="Garamond" pitchFamily="18" charset="0"/>
              </a:rPr>
              <a:t>No more than one research proposal from a GP approved for each CRP;</a:t>
            </a:r>
          </a:p>
          <a:p>
            <a:pPr latinLnBrk="1"/>
            <a:r>
              <a:rPr lang="en-GB" b="1" dirty="0" smtClean="0">
                <a:effectLst>
                  <a:outerShdw blurRad="38100" dist="38100" dir="2700000" algn="tl">
                    <a:srgbClr val="000000">
                      <a:alpha val="43137"/>
                    </a:srgbClr>
                  </a:outerShdw>
                </a:effectLst>
                <a:latin typeface="Garamond" pitchFamily="18" charset="0"/>
              </a:rPr>
              <a:t>Target number of GPs participating in a CRP between 8 and 12; </a:t>
            </a:r>
          </a:p>
          <a:p>
            <a:pPr latinLnBrk="1"/>
            <a:r>
              <a:rPr lang="en-GB" b="1" dirty="0" smtClean="0">
                <a:effectLst>
                  <a:outerShdw blurRad="38100" dist="38100" dir="2700000" algn="tl">
                    <a:srgbClr val="000000">
                      <a:alpha val="43137"/>
                    </a:srgbClr>
                  </a:outerShdw>
                </a:effectLst>
                <a:latin typeface="Garamond" pitchFamily="18" charset="0"/>
              </a:rPr>
              <a:t>Duration of a CRP normally between 3 and 5 years;</a:t>
            </a:r>
          </a:p>
          <a:p>
            <a:r>
              <a:rPr lang="en-US" b="1" dirty="0" smtClean="0">
                <a:effectLst>
                  <a:outerShdw blurRad="38100" dist="38100" dir="2700000" algn="tl">
                    <a:srgbClr val="000000">
                      <a:alpha val="43137"/>
                    </a:srgbClr>
                  </a:outerShdw>
                </a:effectLst>
                <a:latin typeface="Garamond" pitchFamily="18" charset="0"/>
              </a:rPr>
              <a:t>Two modes of participation - </a:t>
            </a:r>
            <a:r>
              <a:rPr lang="en-US" b="1" i="1" dirty="0" smtClean="0">
                <a:effectLst>
                  <a:outerShdw blurRad="38100" dist="38100" dir="2700000" algn="tl">
                    <a:srgbClr val="000000">
                      <a:alpha val="43137"/>
                    </a:srgbClr>
                  </a:outerShdw>
                </a:effectLst>
                <a:latin typeface="Garamond" pitchFamily="18" charset="0"/>
              </a:rPr>
              <a:t>Contract Holder </a:t>
            </a:r>
            <a:r>
              <a:rPr lang="en-US" b="1" dirty="0" smtClean="0">
                <a:effectLst>
                  <a:outerShdw blurRad="38100" dist="38100" dir="2700000" algn="tl">
                    <a:srgbClr val="000000">
                      <a:alpha val="43137"/>
                    </a:srgbClr>
                  </a:outerShdw>
                </a:effectLst>
                <a:latin typeface="Garamond" pitchFamily="18" charset="0"/>
              </a:rPr>
              <a:t>or  </a:t>
            </a:r>
            <a:r>
              <a:rPr lang="en-US" b="1" i="1" dirty="0" smtClean="0">
                <a:effectLst>
                  <a:outerShdw blurRad="38100" dist="38100" dir="2700000" algn="tl">
                    <a:srgbClr val="000000">
                      <a:alpha val="43137"/>
                    </a:srgbClr>
                  </a:outerShdw>
                </a:effectLst>
                <a:latin typeface="Garamond" pitchFamily="18" charset="0"/>
              </a:rPr>
              <a:t>Agreement Holder</a:t>
            </a:r>
            <a:r>
              <a:rPr lang="en-US" b="1" dirty="0" smtClean="0">
                <a:effectLst>
                  <a:outerShdw blurRad="38100" dist="38100" dir="2700000" algn="tl">
                    <a:srgbClr val="000000">
                      <a:alpha val="43137"/>
                    </a:srgbClr>
                  </a:outerShdw>
                </a:effectLst>
                <a:latin typeface="Garamond" pitchFamily="18" charset="0"/>
              </a:rPr>
              <a:t>;  </a:t>
            </a:r>
          </a:p>
          <a:p>
            <a:r>
              <a:rPr lang="en-US" b="1" dirty="0" smtClean="0">
                <a:effectLst>
                  <a:outerShdw blurRad="38100" dist="38100" dir="2700000" algn="tl">
                    <a:srgbClr val="000000">
                      <a:alpha val="43137"/>
                    </a:srgbClr>
                  </a:outerShdw>
                </a:effectLst>
                <a:latin typeface="Garamond" pitchFamily="18" charset="0"/>
              </a:rPr>
              <a:t>GPs encouraged to consider participating as </a:t>
            </a:r>
            <a:r>
              <a:rPr lang="en-US" b="1" i="1" dirty="0" smtClean="0">
                <a:effectLst>
                  <a:outerShdw blurRad="38100" dist="38100" dir="2700000" algn="tl">
                    <a:srgbClr val="000000">
                      <a:alpha val="43137"/>
                    </a:srgbClr>
                  </a:outerShdw>
                </a:effectLst>
                <a:latin typeface="Garamond" pitchFamily="18" charset="0"/>
              </a:rPr>
              <a:t>Agreement Holders</a:t>
            </a:r>
            <a:r>
              <a:rPr lang="en-US" b="1" dirty="0" smtClean="0">
                <a:effectLst>
                  <a:outerShdw blurRad="38100" dist="38100" dir="2700000" algn="tl">
                    <a:srgbClr val="000000">
                      <a:alpha val="43137"/>
                    </a:srgbClr>
                  </a:outerShdw>
                </a:effectLst>
                <a:latin typeface="Garamond" pitchFamily="18" charset="0"/>
              </a:rPr>
              <a:t> to maximise the financial support;</a:t>
            </a:r>
          </a:p>
          <a:p>
            <a:r>
              <a:rPr lang="en-GB" b="1" i="1" dirty="0" smtClean="0">
                <a:effectLst>
                  <a:outerShdw blurRad="38100" dist="38100" dir="2700000" algn="tl">
                    <a:srgbClr val="000000">
                      <a:alpha val="43137"/>
                    </a:srgbClr>
                  </a:outerShdw>
                </a:effectLst>
                <a:latin typeface="Garamond" pitchFamily="18" charset="0"/>
              </a:rPr>
              <a:t>Research Contracts </a:t>
            </a:r>
            <a:r>
              <a:rPr lang="en-GB" b="1" dirty="0" smtClean="0">
                <a:effectLst>
                  <a:outerShdw blurRad="38100" dist="38100" dir="2700000" algn="tl">
                    <a:srgbClr val="000000">
                      <a:alpha val="43137"/>
                    </a:srgbClr>
                  </a:outerShdw>
                </a:effectLst>
                <a:latin typeface="Garamond" pitchFamily="18" charset="0"/>
              </a:rPr>
              <a:t>initially for one year and could be renewed each year subject to conditions;  </a:t>
            </a:r>
          </a:p>
          <a:p>
            <a:r>
              <a:rPr lang="en-GB" b="1" i="1" dirty="0" smtClean="0">
                <a:effectLst>
                  <a:outerShdw blurRad="38100" dist="38100" dir="2700000" algn="tl">
                    <a:srgbClr val="000000">
                      <a:alpha val="43137"/>
                    </a:srgbClr>
                  </a:outerShdw>
                </a:effectLst>
                <a:latin typeface="Garamond" pitchFamily="18" charset="0"/>
              </a:rPr>
              <a:t>Research Agreements </a:t>
            </a:r>
            <a:r>
              <a:rPr lang="en-GB" b="1" dirty="0" smtClean="0">
                <a:effectLst>
                  <a:outerShdw blurRad="38100" dist="38100" dir="2700000" algn="tl">
                    <a:srgbClr val="000000">
                      <a:alpha val="43137"/>
                    </a:srgbClr>
                  </a:outerShdw>
                </a:effectLst>
                <a:latin typeface="Garamond" pitchFamily="18" charset="0"/>
              </a:rPr>
              <a:t>would be for the duration of the CRP.</a:t>
            </a:r>
            <a:endParaRPr lang="en-GB" b="1" dirty="0">
              <a:effectLst>
                <a:outerShdw blurRad="38100" dist="38100" dir="2700000" algn="tl">
                  <a:srgbClr val="000000">
                    <a:alpha val="43137"/>
                  </a:srgbClr>
                </a:outerShdw>
              </a:effectLst>
              <a:latin typeface="Garamond"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pPr latinLnBrk="1"/>
            <a:r>
              <a:rPr lang="en-US" sz="3600" b="1" dirty="0" smtClean="0">
                <a:effectLst>
                  <a:outerShdw blurRad="38100" dist="38100" dir="2700000" algn="tl">
                    <a:srgbClr val="000000">
                      <a:alpha val="43137"/>
                    </a:srgbClr>
                  </a:outerShdw>
                </a:effectLst>
                <a:latin typeface="Garamond" pitchFamily="18" charset="0"/>
              </a:rPr>
              <a:t>Conditions - Contract Holders</a:t>
            </a:r>
            <a:endParaRPr lang="en-GB" sz="3600" b="1"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a:xfrm>
            <a:off x="457200" y="1124744"/>
            <a:ext cx="8229600" cy="5001419"/>
          </a:xfrm>
        </p:spPr>
        <p:txBody>
          <a:bodyPr>
            <a:normAutofit fontScale="62500" lnSpcReduction="20000"/>
          </a:bodyPr>
          <a:lstStyle/>
          <a:p>
            <a:r>
              <a:rPr lang="en-GB" sz="3800" b="1" dirty="0" smtClean="0">
                <a:effectLst>
                  <a:outerShdw blurRad="38100" dist="38100" dir="2700000" algn="tl">
                    <a:srgbClr val="000000">
                      <a:alpha val="43137"/>
                    </a:srgbClr>
                  </a:outerShdw>
                </a:effectLst>
                <a:latin typeface="Garamond" pitchFamily="18" charset="0"/>
              </a:rPr>
              <a:t>Support would be normally in the form of a lump-sum cost-sharing contract between the nominated research institute (RI) and the RCARO. </a:t>
            </a:r>
          </a:p>
          <a:p>
            <a:r>
              <a:rPr lang="en-GB" sz="3800" b="1" dirty="0" smtClean="0">
                <a:effectLst>
                  <a:outerShdw blurRad="38100" dist="38100" dir="2700000" algn="tl">
                    <a:srgbClr val="000000">
                      <a:alpha val="43137"/>
                    </a:srgbClr>
                  </a:outerShdw>
                </a:effectLst>
                <a:latin typeface="Garamond" pitchFamily="18" charset="0"/>
              </a:rPr>
              <a:t>RI expected to bear the major part of the cost of the project and  including operating costs, overheads and other expenses.  </a:t>
            </a:r>
          </a:p>
          <a:p>
            <a:r>
              <a:rPr lang="en-GB" sz="3800" b="1" dirty="0" smtClean="0">
                <a:effectLst>
                  <a:outerShdw blurRad="38100" dist="38100" dir="2700000" algn="tl">
                    <a:srgbClr val="000000">
                      <a:alpha val="43137"/>
                    </a:srgbClr>
                  </a:outerShdw>
                </a:effectLst>
                <a:latin typeface="Garamond" pitchFamily="18" charset="0"/>
              </a:rPr>
              <a:t>Owing to limited financial resources, expected financial support  average &lt; €6000 per annum per </a:t>
            </a:r>
            <a:r>
              <a:rPr lang="en-GB" sz="3800" b="1" dirty="0" smtClean="0">
                <a:effectLst>
                  <a:outerShdw blurRad="38100" dist="38100" dir="2700000" algn="tl">
                    <a:srgbClr val="000000">
                      <a:alpha val="43137"/>
                    </a:srgbClr>
                  </a:outerShdw>
                </a:effectLst>
                <a:latin typeface="Garamond" pitchFamily="18" charset="0"/>
              </a:rPr>
              <a:t>Research Contract</a:t>
            </a:r>
            <a:r>
              <a:rPr lang="en-GB" sz="3800" b="1" dirty="0" smtClean="0">
                <a:effectLst>
                  <a:outerShdw blurRad="38100" dist="38100" dir="2700000" algn="tl">
                    <a:srgbClr val="000000">
                      <a:alpha val="43137"/>
                    </a:srgbClr>
                  </a:outerShdw>
                </a:effectLst>
                <a:latin typeface="Garamond" pitchFamily="18" charset="0"/>
              </a:rPr>
              <a:t>.  </a:t>
            </a:r>
          </a:p>
          <a:p>
            <a:r>
              <a:rPr lang="en-GB" sz="3800" b="1" dirty="0" smtClean="0">
                <a:effectLst>
                  <a:outerShdw blurRad="38100" dist="38100" dir="2700000" algn="tl">
                    <a:srgbClr val="000000">
                      <a:alpha val="43137"/>
                    </a:srgbClr>
                  </a:outerShdw>
                </a:effectLst>
                <a:latin typeface="Garamond" pitchFamily="18" charset="0"/>
              </a:rPr>
              <a:t>Nominated Chief Scientific Investigator (CSI) invited to attend the periodic Research Coordination Meetings (RCMs) at the RCA’s expense.</a:t>
            </a:r>
          </a:p>
          <a:p>
            <a:pPr latinLnBrk="1"/>
            <a:r>
              <a:rPr lang="en-AU" sz="3800" b="1" dirty="0" smtClean="0">
                <a:effectLst>
                  <a:outerShdw blurRad="38100" dist="38100" dir="2700000" algn="tl">
                    <a:srgbClr val="000000">
                      <a:alpha val="43137"/>
                    </a:srgbClr>
                  </a:outerShdw>
                </a:effectLst>
                <a:latin typeface="Garamond" pitchFamily="18" charset="0"/>
              </a:rPr>
              <a:t>Subject to financial rules and regulations of the RCARO</a:t>
            </a:r>
            <a:r>
              <a:rPr lang="en-AU" sz="3800" b="1" dirty="0" smtClean="0">
                <a:effectLst>
                  <a:outerShdw blurRad="38100" dist="38100" dir="2700000" algn="tl">
                    <a:srgbClr val="000000">
                      <a:alpha val="43137"/>
                    </a:srgbClr>
                  </a:outerShdw>
                </a:effectLst>
                <a:latin typeface="Garamond" pitchFamily="18" charset="0"/>
              </a:rPr>
              <a:t>.</a:t>
            </a:r>
          </a:p>
          <a:p>
            <a:r>
              <a:rPr lang="en-AU" sz="3800" b="1" dirty="0">
                <a:effectLst>
                  <a:outerShdw blurRad="38100" dist="38100" dir="2700000" algn="tl">
                    <a:srgbClr val="000000">
                      <a:alpha val="43137"/>
                    </a:srgbClr>
                  </a:outerShdw>
                </a:effectLst>
                <a:latin typeface="Garamond" pitchFamily="18" charset="0"/>
              </a:rPr>
              <a:t>RCMs generally held at 18 month intervals subject to progress and </a:t>
            </a:r>
            <a:r>
              <a:rPr lang="en-AU" sz="3800" b="1" dirty="0" smtClean="0">
                <a:effectLst>
                  <a:outerShdw blurRad="38100" dist="38100" dir="2700000" algn="tl">
                    <a:srgbClr val="000000">
                      <a:alpha val="43137"/>
                    </a:srgbClr>
                  </a:outerShdw>
                </a:effectLst>
                <a:latin typeface="Garamond" pitchFamily="18" charset="0"/>
              </a:rPr>
              <a:t>available funding.</a:t>
            </a:r>
            <a:endParaRPr lang="en-GB" sz="3800" b="1" dirty="0">
              <a:effectLst>
                <a:outerShdw blurRad="38100" dist="38100" dir="2700000" algn="tl">
                  <a:srgbClr val="000000">
                    <a:alpha val="43137"/>
                  </a:srgbClr>
                </a:outerShdw>
              </a:effectLst>
              <a:latin typeface="Garamond" pitchFamily="18" charset="0"/>
            </a:endParaRP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effectLst>
                  <a:outerShdw blurRad="38100" dist="38100" dir="2700000" algn="tl">
                    <a:srgbClr val="000000">
                      <a:alpha val="43137"/>
                    </a:srgbClr>
                  </a:outerShdw>
                </a:effectLst>
                <a:latin typeface="Garamond" pitchFamily="18" charset="0"/>
              </a:rPr>
              <a:t>Conditions - Agreement Holders</a:t>
            </a:r>
            <a:endParaRPr lang="en-GB"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GB" sz="3000" b="1" dirty="0" smtClean="0">
                <a:effectLst>
                  <a:outerShdw blurRad="38100" dist="38100" dir="2700000" algn="tl">
                    <a:srgbClr val="000000">
                      <a:alpha val="43137"/>
                    </a:srgbClr>
                  </a:outerShdw>
                </a:effectLst>
                <a:latin typeface="Garamond" pitchFamily="18" charset="0"/>
              </a:rPr>
              <a:t>No financial award made to the Agreement Holders</a:t>
            </a:r>
          </a:p>
          <a:p>
            <a:r>
              <a:rPr lang="en-GB" sz="3000" b="1" dirty="0" smtClean="0">
                <a:effectLst>
                  <a:outerShdw blurRad="38100" dist="38100" dir="2700000" algn="tl">
                    <a:srgbClr val="000000">
                      <a:alpha val="43137"/>
                    </a:srgbClr>
                  </a:outerShdw>
                </a:effectLst>
                <a:latin typeface="Garamond" pitchFamily="18" charset="0"/>
              </a:rPr>
              <a:t>Chief Scientific Investigator (CSI) nominated in the </a:t>
            </a:r>
            <a:r>
              <a:rPr lang="en-GB" sz="3000" b="1" dirty="0" smtClean="0">
                <a:effectLst>
                  <a:outerShdw blurRad="38100" dist="38100" dir="2700000" algn="tl">
                    <a:srgbClr val="000000">
                      <a:alpha val="43137"/>
                    </a:srgbClr>
                  </a:outerShdw>
                </a:effectLst>
                <a:latin typeface="Garamond" pitchFamily="18" charset="0"/>
              </a:rPr>
              <a:t>Research Agreement </a:t>
            </a:r>
            <a:r>
              <a:rPr lang="en-GB" sz="3000" b="1" dirty="0" smtClean="0">
                <a:effectLst>
                  <a:outerShdw blurRad="38100" dist="38100" dir="2700000" algn="tl">
                    <a:srgbClr val="000000">
                      <a:alpha val="43137"/>
                    </a:srgbClr>
                  </a:outerShdw>
                </a:effectLst>
                <a:latin typeface="Garamond" pitchFamily="18" charset="0"/>
              </a:rPr>
              <a:t>would be invited to attend the periodic RCMs at the RCA's expense.</a:t>
            </a:r>
          </a:p>
          <a:p>
            <a:r>
              <a:rPr lang="en-GB" sz="3000" b="1" dirty="0" smtClean="0">
                <a:effectLst>
                  <a:outerShdw blurRad="38100" dist="38100" dir="2700000" algn="tl">
                    <a:srgbClr val="000000">
                      <a:alpha val="43137"/>
                    </a:srgbClr>
                  </a:outerShdw>
                </a:effectLst>
                <a:latin typeface="Garamond" pitchFamily="18" charset="0"/>
              </a:rPr>
              <a:t> Support </a:t>
            </a:r>
            <a:r>
              <a:rPr lang="en-AU" sz="3000" b="1" dirty="0" smtClean="0">
                <a:effectLst>
                  <a:outerShdw blurRad="38100" dist="38100" dir="2700000" algn="tl">
                    <a:srgbClr val="000000">
                      <a:alpha val="43137"/>
                    </a:srgbClr>
                  </a:outerShdw>
                </a:effectLst>
                <a:latin typeface="Garamond" pitchFamily="18" charset="0"/>
              </a:rPr>
              <a:t>subject to availability of funding and satisfactory progress of that portion of the CRP.  </a:t>
            </a:r>
            <a:endParaRPr lang="en-GB" sz="3000" b="1" dirty="0">
              <a:effectLst>
                <a:outerShdw blurRad="38100" dist="38100" dir="2700000" algn="tl">
                  <a:srgbClr val="000000">
                    <a:alpha val="43137"/>
                  </a:srgbClr>
                </a:outerShdw>
              </a:effectLst>
              <a:latin typeface="Garamond"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1143000"/>
          </a:xfrm>
        </p:spPr>
        <p:txBody>
          <a:bodyPr>
            <a:normAutofit/>
          </a:bodyPr>
          <a:lstStyle/>
          <a:p>
            <a:r>
              <a:rPr lang="en-GB" sz="3600" b="1" dirty="0" smtClean="0">
                <a:effectLst>
                  <a:outerShdw blurRad="38100" dist="38100" dir="2700000" algn="tl">
                    <a:srgbClr val="000000">
                      <a:alpha val="43137"/>
                    </a:srgbClr>
                  </a:outerShdw>
                </a:effectLst>
                <a:latin typeface="Garamond" pitchFamily="18" charset="0"/>
              </a:rPr>
              <a:t>The Role of the RCARO</a:t>
            </a:r>
            <a:endParaRPr lang="en-GB" sz="3600" b="1"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a:xfrm>
            <a:off x="457200" y="1268760"/>
            <a:ext cx="8229600" cy="5400600"/>
          </a:xfrm>
        </p:spPr>
        <p:txBody>
          <a:bodyPr>
            <a:normAutofit fontScale="85000" lnSpcReduction="20000"/>
          </a:bodyPr>
          <a:lstStyle/>
          <a:p>
            <a:pPr lvl="0"/>
            <a:r>
              <a:rPr lang="en-GB" b="1" dirty="0" smtClean="0">
                <a:effectLst>
                  <a:outerShdw blurRad="38100" dist="38100" dir="2700000" algn="tl">
                    <a:srgbClr val="000000">
                      <a:alpha val="43137"/>
                    </a:srgbClr>
                  </a:outerShdw>
                </a:effectLst>
                <a:latin typeface="Garamond" pitchFamily="18" charset="0"/>
              </a:rPr>
              <a:t>to administer and manage the RCA CRPs;</a:t>
            </a:r>
          </a:p>
          <a:p>
            <a:pPr lvl="0"/>
            <a:r>
              <a:rPr lang="en-GB" b="1" dirty="0" smtClean="0">
                <a:effectLst>
                  <a:outerShdw blurRad="38100" dist="38100" dir="2700000" algn="tl">
                    <a:srgbClr val="000000">
                      <a:alpha val="43137"/>
                    </a:srgbClr>
                  </a:outerShdw>
                </a:effectLst>
                <a:latin typeface="Garamond" pitchFamily="18" charset="0"/>
              </a:rPr>
              <a:t>to arrange for on-going financial support of the CRPs; </a:t>
            </a:r>
          </a:p>
          <a:p>
            <a:pPr lvl="0"/>
            <a:r>
              <a:rPr lang="en-GB" b="1" dirty="0" smtClean="0">
                <a:effectLst>
                  <a:outerShdw blurRad="38100" dist="38100" dir="2700000" algn="tl">
                    <a:srgbClr val="000000">
                      <a:alpha val="43137"/>
                    </a:srgbClr>
                  </a:outerShdw>
                </a:effectLst>
                <a:latin typeface="Garamond" pitchFamily="18" charset="0"/>
              </a:rPr>
              <a:t>to arrange and implement the approved activities in each Coordinated Research Project (CRP) approved under the CRAs programme;</a:t>
            </a:r>
          </a:p>
          <a:p>
            <a:r>
              <a:rPr lang="en-AU" b="1" dirty="0" smtClean="0">
                <a:effectLst>
                  <a:outerShdw blurRad="38100" dist="38100" dir="2700000" algn="tl">
                    <a:srgbClr val="000000">
                      <a:alpha val="43137"/>
                    </a:srgbClr>
                  </a:outerShdw>
                </a:effectLst>
                <a:latin typeface="Garamond" pitchFamily="18" charset="0"/>
              </a:rPr>
              <a:t>to convene and support appropriately constituted Research Review Committees to technically review proposals for CRPs and technical review of the implementation of a CRP;</a:t>
            </a:r>
            <a:endParaRPr lang="en-GB" b="1" dirty="0" smtClean="0">
              <a:effectLst>
                <a:outerShdw blurRad="38100" dist="38100" dir="2700000" algn="tl">
                  <a:srgbClr val="000000">
                    <a:alpha val="43137"/>
                  </a:srgbClr>
                </a:outerShdw>
              </a:effectLst>
              <a:latin typeface="Garamond" pitchFamily="18" charset="0"/>
            </a:endParaRPr>
          </a:p>
          <a:p>
            <a:pPr lvl="0"/>
            <a:r>
              <a:rPr lang="en-GB" b="1" dirty="0" smtClean="0">
                <a:effectLst>
                  <a:outerShdw blurRad="38100" dist="38100" dir="2700000" algn="tl">
                    <a:srgbClr val="000000">
                      <a:alpha val="43137"/>
                    </a:srgbClr>
                  </a:outerShdw>
                </a:effectLst>
                <a:latin typeface="Garamond" pitchFamily="18" charset="0"/>
              </a:rPr>
              <a:t>to be the focal point for communications by the CRP Holders; and,</a:t>
            </a:r>
          </a:p>
          <a:p>
            <a:pPr lvl="0"/>
            <a:r>
              <a:rPr lang="en-GB" b="1" dirty="0" smtClean="0">
                <a:effectLst>
                  <a:outerShdw blurRad="38100" dist="38100" dir="2700000" algn="tl">
                    <a:srgbClr val="000000">
                      <a:alpha val="43137"/>
                    </a:srgbClr>
                  </a:outerShdw>
                </a:effectLst>
                <a:latin typeface="Garamond" pitchFamily="18" charset="0"/>
              </a:rPr>
              <a:t>to be the depository for the CRP Members' annual reports</a:t>
            </a:r>
            <a:r>
              <a:rPr lang="en-GB" dirty="0" smtClean="0"/>
              <a:t>.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984" y="980728"/>
            <a:ext cx="8229600" cy="1143000"/>
          </a:xfrm>
        </p:spPr>
        <p:txBody>
          <a:bodyPr>
            <a:noAutofit/>
          </a:bodyPr>
          <a:lstStyle/>
          <a:p>
            <a:r>
              <a:rPr lang="en-US" sz="3600" b="1" dirty="0" smtClean="0">
                <a:effectLst>
                  <a:outerShdw blurRad="38100" dist="38100" dir="2700000" algn="tl">
                    <a:srgbClr val="000000">
                      <a:alpha val="43137"/>
                    </a:srgbClr>
                  </a:outerShdw>
                </a:effectLst>
                <a:latin typeface="Garamond" pitchFamily="18" charset="0"/>
              </a:rPr>
              <a:t>Mechanisms </a:t>
            </a:r>
            <a:r>
              <a:rPr lang="en-US" sz="3600" b="1" dirty="0">
                <a:effectLst>
                  <a:outerShdw blurRad="38100" dist="38100" dir="2700000" algn="tl">
                    <a:srgbClr val="000000">
                      <a:alpha val="43137"/>
                    </a:srgbClr>
                  </a:outerShdw>
                </a:effectLst>
                <a:latin typeface="Garamond" pitchFamily="18" charset="0"/>
              </a:rPr>
              <a:t>for the Proposing, Developing, Prioritising and Approving Cooperative Research Projects</a:t>
            </a:r>
            <a:endParaRPr lang="en-GB" sz="3600" b="1" dirty="0">
              <a:effectLst>
                <a:outerShdw blurRad="38100" dist="38100" dir="2700000" algn="tl">
                  <a:srgbClr val="000000">
                    <a:alpha val="43137"/>
                  </a:srgbClr>
                </a:outerShdw>
              </a:effectLst>
              <a:latin typeface="Garamond" pitchFamily="18" charset="0"/>
            </a:endParaRPr>
          </a:p>
        </p:txBody>
      </p:sp>
      <p:sp>
        <p:nvSpPr>
          <p:cNvPr id="3" name="Content Placeholder 2"/>
          <p:cNvSpPr>
            <a:spLocks noGrp="1"/>
          </p:cNvSpPr>
          <p:nvPr>
            <p:ph idx="1"/>
          </p:nvPr>
        </p:nvSpPr>
        <p:spPr>
          <a:xfrm>
            <a:off x="467544" y="2924944"/>
            <a:ext cx="8229600" cy="4525963"/>
          </a:xfrm>
        </p:spPr>
        <p:txBody>
          <a:bodyPr>
            <a:normAutofit/>
          </a:bodyPr>
          <a:lstStyle/>
          <a:p>
            <a:pPr>
              <a:buNone/>
            </a:pPr>
            <a:r>
              <a:rPr lang="en-US" b="1" dirty="0" smtClean="0">
                <a:effectLst>
                  <a:outerShdw blurRad="38100" dist="38100" dir="2700000" algn="tl">
                    <a:srgbClr val="000000">
                      <a:alpha val="43137"/>
                    </a:srgbClr>
                  </a:outerShdw>
                </a:effectLst>
                <a:latin typeface="Garamond" pitchFamily="18" charset="0"/>
              </a:rPr>
              <a:t>   The </a:t>
            </a:r>
            <a:r>
              <a:rPr lang="en-US" b="1" dirty="0">
                <a:effectLst>
                  <a:outerShdw blurRad="38100" dist="38100" dir="2700000" algn="tl">
                    <a:srgbClr val="000000">
                      <a:alpha val="43137"/>
                    </a:srgbClr>
                  </a:outerShdw>
                </a:effectLst>
                <a:latin typeface="Garamond" pitchFamily="18" charset="0"/>
              </a:rPr>
              <a:t>current </a:t>
            </a:r>
            <a:r>
              <a:rPr lang="en-US" b="1" dirty="0" smtClean="0">
                <a:effectLst>
                  <a:outerShdw blurRad="38100" dist="38100" dir="2700000" algn="tl">
                    <a:srgbClr val="000000">
                      <a:alpha val="43137"/>
                    </a:srgbClr>
                  </a:outerShdw>
                </a:effectLst>
                <a:latin typeface="Garamond" pitchFamily="18" charset="0"/>
              </a:rPr>
              <a:t>RCA mechanisms </a:t>
            </a:r>
            <a:r>
              <a:rPr lang="en-US" b="1" dirty="0">
                <a:effectLst>
                  <a:outerShdw blurRad="38100" dist="38100" dir="2700000" algn="tl">
                    <a:srgbClr val="000000">
                      <a:alpha val="43137"/>
                    </a:srgbClr>
                  </a:outerShdw>
                </a:effectLst>
                <a:latin typeface="Garamond" pitchFamily="18" charset="0"/>
              </a:rPr>
              <a:t>for the proposing, developing, prioritisation and approval of the technical cooperation projects </a:t>
            </a:r>
            <a:r>
              <a:rPr lang="en-US" b="1" dirty="0" smtClean="0">
                <a:effectLst>
                  <a:outerShdw blurRad="38100" dist="38100" dir="2700000" algn="tl">
                    <a:srgbClr val="000000">
                      <a:alpha val="43137"/>
                    </a:srgbClr>
                  </a:outerShdw>
                </a:effectLst>
                <a:latin typeface="Garamond" pitchFamily="18" charset="0"/>
              </a:rPr>
              <a:t>could </a:t>
            </a:r>
            <a:r>
              <a:rPr lang="en-US" b="1" dirty="0">
                <a:effectLst>
                  <a:outerShdw blurRad="38100" dist="38100" dir="2700000" algn="tl">
                    <a:srgbClr val="000000">
                      <a:alpha val="43137"/>
                    </a:srgbClr>
                  </a:outerShdw>
                </a:effectLst>
                <a:latin typeface="Garamond" pitchFamily="18" charset="0"/>
              </a:rPr>
              <a:t>be readily adapted </a:t>
            </a:r>
            <a:r>
              <a:rPr lang="en-US" b="1" dirty="0" smtClean="0">
                <a:effectLst>
                  <a:outerShdw blurRad="38100" dist="38100" dir="2700000" algn="tl">
                    <a:srgbClr val="000000">
                      <a:alpha val="43137"/>
                    </a:srgbClr>
                  </a:outerShdw>
                </a:effectLst>
                <a:latin typeface="Garamond" pitchFamily="18" charset="0"/>
              </a:rPr>
              <a:t>for use with Cooperative </a:t>
            </a:r>
            <a:r>
              <a:rPr lang="en-US" b="1" dirty="0">
                <a:effectLst>
                  <a:outerShdw blurRad="38100" dist="38100" dir="2700000" algn="tl">
                    <a:srgbClr val="000000">
                      <a:alpha val="43137"/>
                    </a:srgbClr>
                  </a:outerShdw>
                </a:effectLst>
                <a:latin typeface="Garamond" pitchFamily="18" charset="0"/>
              </a:rPr>
              <a:t>Research Projects. </a:t>
            </a:r>
            <a:endParaRPr lang="en-GB" b="1" dirty="0">
              <a:effectLst>
                <a:outerShdw blurRad="38100" dist="38100" dir="2700000" algn="tl">
                  <a:srgbClr val="000000">
                    <a:alpha val="43137"/>
                  </a:srgbClr>
                </a:outerShdw>
              </a:effectLst>
              <a:latin typeface="Garamond"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1182</Words>
  <Application>Microsoft Office PowerPoint</Application>
  <PresentationFormat>On-screen Show (4:3)</PresentationFormat>
  <Paragraphs>96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Garamond</vt:lpstr>
      <vt:lpstr>Wingdings</vt:lpstr>
      <vt:lpstr>Office Theme</vt:lpstr>
      <vt:lpstr>THE INTRODUCTION AND SUPPORT OF RESEARCH PROJECTS AS PART OF THE FUTURE ROLE OF THE RCARO</vt:lpstr>
      <vt:lpstr>Coordinated Research Activities and the RCA Programme</vt:lpstr>
      <vt:lpstr>Overall Priorities and Criteria for RCA Coordinated Research Projects</vt:lpstr>
      <vt:lpstr>Overall Priorities and Criteria for RCA Coordinated Research Projects(cont.)</vt:lpstr>
      <vt:lpstr>General Outline of Profile of the Proposed RCA CRP Structure </vt:lpstr>
      <vt:lpstr>Conditions - Contract Holders</vt:lpstr>
      <vt:lpstr>Conditions - Agreement Holders</vt:lpstr>
      <vt:lpstr>The Role of the RCARO</vt:lpstr>
      <vt:lpstr>Mechanisms for the Proposing, Developing, Prioritising and Approving Cooperative Research Projects</vt:lpstr>
      <vt:lpstr>Proposing a CRP </vt:lpstr>
      <vt:lpstr>Research Review Committee (RRC) </vt:lpstr>
      <vt:lpstr>Membership of the Research Review Committee (RRC) </vt:lpstr>
      <vt:lpstr>Approval Process for a CRP Proposal</vt:lpstr>
      <vt:lpstr>Preparative GP Actions Related to Potential Participation in a CRP </vt:lpstr>
      <vt:lpstr>Processing of GPs Research Proposals to Participate in a CRP</vt:lpstr>
      <vt:lpstr>Projected Financial Costs for a CRP   </vt:lpstr>
      <vt:lpstr>Thank You!</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INTRODUCTION AND SUPPORT OF RESEARCH PROJECTS AS PART OF THE FUTURE ROLE OF THE RCARO</dc:title>
  <dc:creator>John</dc:creator>
  <cp:lastModifiedBy>John</cp:lastModifiedBy>
  <cp:revision>57</cp:revision>
  <dcterms:created xsi:type="dcterms:W3CDTF">2015-01-17T20:46:21Z</dcterms:created>
  <dcterms:modified xsi:type="dcterms:W3CDTF">2016-01-18T21:52:40Z</dcterms:modified>
</cp:coreProperties>
</file>